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19/10/29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19/10/29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19/10/29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90046"/>
            <a:ext cx="7766936" cy="1646302"/>
          </a:xfrm>
        </p:spPr>
        <p:txBody>
          <a:bodyPr/>
          <a:lstStyle/>
          <a:p>
            <a:pPr algn="ctr" rtl="1"/>
            <a:r>
              <a:rPr lang="fa-IR" dirty="0" smtClean="0"/>
              <a:t>به نام خدا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 rtl="1"/>
            <a:endParaRPr lang="fa-IR" dirty="0" smtClean="0"/>
          </a:p>
          <a:p>
            <a:pPr algn="ctr" rtl="1"/>
            <a:r>
              <a:rPr lang="fa-IR" dirty="0" smtClean="0"/>
              <a:t>برسی سؤال ۲ صفحه ۵ کتاب ریاضی</a:t>
            </a:r>
          </a:p>
          <a:p>
            <a:pPr algn="ctr" rtl="1"/>
            <a:r>
              <a:rPr lang="fa-IR" dirty="0" smtClean="0"/>
              <a:t>توسط:آراد طاحونه و نویدرضا خداوردی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9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شکل کتاب بدین صورت است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fa-IR" dirty="0" smtClean="0"/>
              <a:t>               شکل۳                               شکل۲              شکل۱ </a:t>
            </a:r>
          </a:p>
          <a:p>
            <a:pPr algn="l"/>
            <a:endParaRPr lang="fa-IR" dirty="0"/>
          </a:p>
          <a:p>
            <a:pPr algn="l"/>
            <a:endParaRPr lang="fa-IR" dirty="0" smtClean="0"/>
          </a:p>
          <a:p>
            <a:pPr algn="l"/>
            <a:endParaRPr lang="fa-IR" dirty="0"/>
          </a:p>
          <a:p>
            <a:pPr algn="l"/>
            <a:endParaRPr lang="fa-IR" dirty="0" smtClean="0"/>
          </a:p>
          <a:p>
            <a:pPr algn="l"/>
            <a:endParaRPr lang="fa-IR" dirty="0"/>
          </a:p>
          <a:p>
            <a:pPr marL="0" indent="0" algn="l">
              <a:buNone/>
            </a:pPr>
            <a:r>
              <a:rPr lang="fa-IR" dirty="0" smtClean="0"/>
              <a:t>                                    :شکل۴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200275" y="3000375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00275" y="3000375"/>
            <a:ext cx="10858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86125" y="3014663"/>
            <a:ext cx="0" cy="11287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00275" y="4143375"/>
            <a:ext cx="10858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071563" y="3000375"/>
            <a:ext cx="0" cy="1143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71938" y="2928937"/>
            <a:ext cx="0" cy="1243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071938" y="3000375"/>
            <a:ext cx="121443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071938" y="4172412"/>
            <a:ext cx="121443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286375" y="3014663"/>
            <a:ext cx="0" cy="1157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43661" y="3014663"/>
            <a:ext cx="0" cy="1157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286375" y="3014663"/>
            <a:ext cx="121443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286375" y="4172412"/>
            <a:ext cx="115728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743200" y="4797887"/>
            <a:ext cx="0" cy="1243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743200" y="4797886"/>
            <a:ext cx="122872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971925" y="4797886"/>
            <a:ext cx="14287" cy="12434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743200" y="6041362"/>
            <a:ext cx="12287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3971925" y="4797886"/>
            <a:ext cx="1314450" cy="17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286375" y="4797886"/>
            <a:ext cx="12144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443661" y="4783598"/>
            <a:ext cx="0" cy="12720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3971926" y="6041362"/>
            <a:ext cx="1243011" cy="14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5200651" y="6047148"/>
            <a:ext cx="1243010" cy="57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272089" y="4812174"/>
            <a:ext cx="14286" cy="1229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63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ابتدا </a:t>
            </a:r>
            <a:r>
              <a:rPr lang="fa-IR" smtClean="0"/>
              <a:t>تعداد چوب </a:t>
            </a:r>
            <a:r>
              <a:rPr lang="fa-IR" dirty="0" smtClean="0"/>
              <a:t>کبریت ها را به دست می آوریم و یک رابطه بین آنها پیدا می کنیم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34" y="1930400"/>
            <a:ext cx="8596668" cy="4484688"/>
          </a:xfrm>
        </p:spPr>
        <p:txBody>
          <a:bodyPr/>
          <a:lstStyle/>
          <a:p>
            <a:pPr algn="r" rtl="1"/>
            <a:r>
              <a:rPr lang="fa-IR" dirty="0" smtClean="0"/>
              <a:t>شکل ۱=۱ چوب کبریت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                     ۳+</a:t>
            </a:r>
          </a:p>
          <a:p>
            <a:pPr algn="r" rtl="1"/>
            <a:r>
              <a:rPr lang="fa-IR" dirty="0" smtClean="0"/>
              <a:t>شکل ۲=۴ چوب کبریت</a:t>
            </a:r>
          </a:p>
          <a:p>
            <a:pPr marL="0" indent="0" algn="r" rtl="1">
              <a:buNone/>
            </a:pPr>
            <a:r>
              <a:rPr lang="fa-IR" dirty="0" smtClean="0"/>
              <a:t>                                                    ۳+</a:t>
            </a:r>
          </a:p>
          <a:p>
            <a:pPr algn="r" rtl="1"/>
            <a:r>
              <a:rPr lang="fa-IR" dirty="0" smtClean="0"/>
              <a:t>شکل ۳=۷ چوب کبریت</a:t>
            </a:r>
          </a:p>
          <a:p>
            <a:pPr marL="0" indent="0" algn="r" rtl="1">
              <a:buNone/>
            </a:pPr>
            <a:r>
              <a:rPr lang="fa-IR" dirty="0" smtClean="0"/>
              <a:t>                                                     ۳+</a:t>
            </a:r>
          </a:p>
          <a:p>
            <a:pPr algn="r" rtl="1"/>
            <a:r>
              <a:rPr lang="fa-IR" dirty="0" smtClean="0"/>
              <a:t>شکل ۴=۱۰ چوب کبریت</a:t>
            </a:r>
          </a:p>
          <a:p>
            <a:pPr algn="r" rtl="1"/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همه‌ی عدد ها حاصل جمع تعداد چوب کبریت های شکل قبلی با عدد ۳ است.</a:t>
            </a:r>
          </a:p>
          <a:p>
            <a:pPr marL="0" indent="0" algn="l">
              <a:buNone/>
            </a:pPr>
            <a:r>
              <a:rPr lang="fa-IR" dirty="0" smtClean="0"/>
              <a:t>۳+تعداد چوب کبریت شکل قبلی=تعداد چوب کبریت</a:t>
            </a:r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4" name="Bent-Up Arrow 3"/>
          <p:cNvSpPr/>
          <p:nvPr/>
        </p:nvSpPr>
        <p:spPr>
          <a:xfrm rot="6727558">
            <a:off x="5754381" y="2214107"/>
            <a:ext cx="692133" cy="945472"/>
          </a:xfrm>
          <a:prstGeom prst="bentUpArrow">
            <a:avLst>
              <a:gd name="adj1" fmla="val 22335"/>
              <a:gd name="adj2" fmla="val 27866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ent-Up Arrow 4"/>
          <p:cNvSpPr/>
          <p:nvPr/>
        </p:nvSpPr>
        <p:spPr>
          <a:xfrm rot="6763498">
            <a:off x="5752921" y="3053876"/>
            <a:ext cx="692133" cy="945472"/>
          </a:xfrm>
          <a:prstGeom prst="bentUpArrow">
            <a:avLst>
              <a:gd name="adj1" fmla="val 22335"/>
              <a:gd name="adj2" fmla="val 27866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nt-Up Arrow 5"/>
          <p:cNvSpPr/>
          <p:nvPr/>
        </p:nvSpPr>
        <p:spPr>
          <a:xfrm rot="6718819">
            <a:off x="5679658" y="3870994"/>
            <a:ext cx="692133" cy="945472"/>
          </a:xfrm>
          <a:prstGeom prst="bentUpArrow">
            <a:avLst>
              <a:gd name="adj1" fmla="val 22335"/>
              <a:gd name="adj2" fmla="val 27866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پس یک رابطه می نویسیم و آزمایش می کنیم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70425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fa-IR" dirty="0" smtClean="0"/>
              <a:t>شماره‌ی شکل×۳</a:t>
            </a:r>
          </a:p>
          <a:p>
            <a:pPr marL="0" indent="0" algn="ctr" rtl="1">
              <a:buNone/>
            </a:pPr>
            <a:endParaRPr lang="fa-IR" dirty="0"/>
          </a:p>
          <a:p>
            <a:pPr marL="0" indent="0" algn="ctr" rtl="1">
              <a:buNone/>
            </a:pPr>
            <a:endParaRPr lang="fa-IR" dirty="0" smtClean="0"/>
          </a:p>
          <a:p>
            <a:pPr marL="0" indent="0" algn="ctr" rtl="1">
              <a:buNone/>
            </a:pPr>
            <a:endParaRPr lang="fa-IR" dirty="0"/>
          </a:p>
          <a:p>
            <a:pPr marL="0" indent="0" algn="ctr" rtl="1">
              <a:buNone/>
            </a:pPr>
            <a:endParaRPr lang="fa-IR" dirty="0" smtClean="0"/>
          </a:p>
          <a:p>
            <a:pPr marL="0" indent="0" algn="ctr" rtl="1">
              <a:buNone/>
            </a:pPr>
            <a:endParaRPr lang="fa-IR" dirty="0"/>
          </a:p>
          <a:p>
            <a:pPr marL="0" indent="0" algn="ctr" rtl="1">
              <a:buNone/>
            </a:pPr>
            <a:endParaRPr lang="fa-IR" dirty="0" smtClean="0"/>
          </a:p>
          <a:p>
            <a:pPr marL="0" indent="0" algn="ctr" rtl="1">
              <a:buNone/>
            </a:pPr>
            <a:endParaRPr lang="fa-IR" dirty="0"/>
          </a:p>
          <a:p>
            <a:pPr marL="0" indent="0" algn="ctr" rtl="1">
              <a:buNone/>
            </a:pPr>
            <a:endParaRPr lang="fa-IR" dirty="0" smtClean="0"/>
          </a:p>
          <a:p>
            <a:pPr marL="0" indent="0" algn="ctr" rtl="1">
              <a:buNone/>
            </a:pPr>
            <a:endParaRPr lang="fa-IR" dirty="0"/>
          </a:p>
          <a:p>
            <a:pPr marL="0" indent="0" algn="ctr" rtl="1">
              <a:buNone/>
            </a:pPr>
            <a:r>
              <a:rPr lang="fa-IR" dirty="0" smtClean="0"/>
              <a:t>پس این راه اشتباه است</a:t>
            </a:r>
          </a:p>
          <a:p>
            <a:pPr marL="0" indent="0" algn="ctr" rtl="1">
              <a:buNone/>
            </a:pPr>
            <a:r>
              <a:rPr lang="fa-IR" dirty="0" smtClean="0"/>
              <a:t>اما.....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55225"/>
              </p:ext>
            </p:extLst>
          </p:nvPr>
        </p:nvGraphicFramePr>
        <p:xfrm>
          <a:off x="677334" y="2462740"/>
          <a:ext cx="8596668" cy="31847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5556">
                  <a:extLst>
                    <a:ext uri="{9D8B030D-6E8A-4147-A177-3AD203B41FA5}">
                      <a16:colId xmlns:a16="http://schemas.microsoft.com/office/drawing/2014/main" val="3548539623"/>
                    </a:ext>
                  </a:extLst>
                </a:gridCol>
                <a:gridCol w="2865556">
                  <a:extLst>
                    <a:ext uri="{9D8B030D-6E8A-4147-A177-3AD203B41FA5}">
                      <a16:colId xmlns:a16="http://schemas.microsoft.com/office/drawing/2014/main" val="3482020587"/>
                    </a:ext>
                  </a:extLst>
                </a:gridCol>
                <a:gridCol w="2865556">
                  <a:extLst>
                    <a:ext uri="{9D8B030D-6E8A-4147-A177-3AD203B41FA5}">
                      <a16:colId xmlns:a16="http://schemas.microsoft.com/office/drawing/2014/main" val="3941766381"/>
                    </a:ext>
                  </a:extLst>
                </a:gridCol>
              </a:tblGrid>
              <a:tr h="6361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شماره‌ی شکل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تعداد واقعی چوب کبریت ها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تعداد به دست آمده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508920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۳=۳×۱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0838325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۲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۴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۶=۳×۲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5245376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۳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۷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۹=۳×۳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1037065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۴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۱۰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۱۲=۳×۴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7912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90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5275"/>
            <a:ext cx="8596668" cy="13208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اگر توجه کنیم می بینیم از رابطه‌ی ما و شکل اصلی ۲ واحد اختلاف وجود دارد پس باید از حاصلی که ما به دست می آوریم ۲ واحد کم کنیم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dirty="0" smtClean="0"/>
              <a:t>راه حل اصلی</a:t>
            </a:r>
          </a:p>
          <a:p>
            <a:pPr marL="0" indent="0" algn="ctr" rtl="1">
              <a:buNone/>
            </a:pPr>
            <a:r>
              <a:rPr lang="fa-IR" dirty="0" smtClean="0"/>
              <a:t>تعدادچوب کبریت=۲-(۳×شماره‌ی شکل)</a:t>
            </a:r>
          </a:p>
          <a:p>
            <a:pPr algn="r" rtl="1"/>
            <a:r>
              <a:rPr lang="fa-IR" dirty="0" smtClean="0"/>
              <a:t>شکل۱=</a:t>
            </a:r>
          </a:p>
          <a:p>
            <a:pPr marL="0" indent="0" algn="r" rtl="1">
              <a:buNone/>
            </a:pPr>
            <a:r>
              <a:rPr lang="fa-IR" dirty="0" smtClean="0"/>
              <a:t>۱=۲-(۳×۱)</a:t>
            </a:r>
          </a:p>
          <a:p>
            <a:pPr algn="r" rtl="1"/>
            <a:r>
              <a:rPr lang="fa-IR" dirty="0" smtClean="0"/>
              <a:t>شکل۲=</a:t>
            </a:r>
          </a:p>
          <a:p>
            <a:pPr marL="0" indent="0" algn="r" rtl="1">
              <a:buNone/>
            </a:pPr>
            <a:r>
              <a:rPr lang="fa-IR" dirty="0" smtClean="0"/>
              <a:t>۴=۲-(۳×۲)</a:t>
            </a:r>
          </a:p>
          <a:p>
            <a:pPr algn="r" rtl="1"/>
            <a:r>
              <a:rPr lang="fa-IR" dirty="0" smtClean="0"/>
              <a:t>شکل۳=</a:t>
            </a:r>
          </a:p>
          <a:p>
            <a:pPr marL="0" indent="0" algn="r" rtl="1">
              <a:buNone/>
            </a:pPr>
            <a:r>
              <a:rPr lang="fa-IR" dirty="0" smtClean="0"/>
              <a:t>۷=۲-(۳×۳)</a:t>
            </a:r>
          </a:p>
          <a:p>
            <a:pPr algn="r" rtl="1"/>
            <a:r>
              <a:rPr lang="fa-IR" dirty="0" smtClean="0"/>
              <a:t>شکل۴=</a:t>
            </a:r>
          </a:p>
          <a:p>
            <a:pPr marL="0" indent="0" algn="r" rtl="1">
              <a:buNone/>
            </a:pPr>
            <a:r>
              <a:rPr lang="fa-IR" dirty="0" smtClean="0"/>
              <a:t>۱۰=۲-(۳×۴)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105275"/>
          </a:xfrm>
        </p:spPr>
        <p:txBody>
          <a:bodyPr/>
          <a:lstStyle/>
          <a:p>
            <a:pPr algn="ctr"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از این راه می توانیم در مسئله های دیگر مثل استفاده از دایره و... نیز استفاده کنیم و در کتاب ریاضی دبستانی ها نیز بسیار استفاده می شود.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114925"/>
            <a:ext cx="8596668" cy="9264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4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348038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6000" dirty="0" smtClean="0"/>
              <a:t>پایان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900613"/>
            <a:ext cx="8596668" cy="1140749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dirty="0" smtClean="0"/>
              <a:t>با تشکر از جناب آقای اصلانی دبیر محترم ریاضی پایه هفتم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4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208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به نام خدا</vt:lpstr>
      <vt:lpstr>شکل کتاب بدین صورت است</vt:lpstr>
      <vt:lpstr>ابتدا تعداد چوب کبریت ها را به دست می آوریم و یک رابطه بین آنها پیدا می کنیم</vt:lpstr>
      <vt:lpstr>پس یک رابطه می نویسیم و آزمایش می کنیم</vt:lpstr>
      <vt:lpstr>اگر توجه کنیم می بینیم از رابطه‌ی ما و شکل اصلی ۲ واحد اختلاف وجود دارد پس باید از حاصلی که ما به دست می آوریم ۲ واحد کم کنیم</vt:lpstr>
      <vt:lpstr>   از این راه می توانیم در مسئله های دیگر مثل استفاده از دایره و... نیز استفاده کنیم و در کتاب ریاضی دبستانی ها نیز بسیار استفاده می شود.</vt:lpstr>
      <vt:lpstr>  پایان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Arad</dc:creator>
  <cp:lastModifiedBy>Arad</cp:lastModifiedBy>
  <cp:revision>7</cp:revision>
  <dcterms:created xsi:type="dcterms:W3CDTF">2019-10-29T07:34:32Z</dcterms:created>
  <dcterms:modified xsi:type="dcterms:W3CDTF">2019-10-29T08:39:52Z</dcterms:modified>
</cp:coreProperties>
</file>