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90" r:id="rId31"/>
    <p:sldId id="283" r:id="rId32"/>
    <p:sldId id="287" r:id="rId33"/>
    <p:sldId id="293" r:id="rId34"/>
    <p:sldId id="292" r:id="rId35"/>
    <p:sldId id="296" r:id="rId36"/>
    <p:sldId id="295" r:id="rId37"/>
    <p:sldId id="294" r:id="rId38"/>
    <p:sldId id="291" r:id="rId39"/>
    <p:sldId id="288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7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3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9993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1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3157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29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34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4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3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0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0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4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5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2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F106-D6CD-48B3-BC38-6CE2C20F84F8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39DD93-9D53-4E73-8E53-313CBBC0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9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184E346-31B5-47BE-B381-E12B69B98C4C}"/>
              </a:ext>
            </a:extLst>
          </p:cNvPr>
          <p:cNvSpPr txBox="1">
            <a:spLocks/>
          </p:cNvSpPr>
          <p:nvPr/>
        </p:nvSpPr>
        <p:spPr>
          <a:xfrm>
            <a:off x="7574846" y="5825067"/>
            <a:ext cx="4255909" cy="79110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368C54-AE0C-4E32-9840-5390F96210BD}"/>
              </a:ext>
            </a:extLst>
          </p:cNvPr>
          <p:cNvSpPr/>
          <p:nvPr/>
        </p:nvSpPr>
        <p:spPr>
          <a:xfrm>
            <a:off x="6504448" y="6047571"/>
            <a:ext cx="234859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</a:pP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باتشکر 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مدیریت نانوایی </a:t>
            </a:r>
            <a:endParaRPr lang="en-US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33F84E-BAF0-489B-8A87-2C62F71C744A}"/>
              </a:ext>
            </a:extLst>
          </p:cNvPr>
          <p:cNvSpPr/>
          <p:nvPr/>
        </p:nvSpPr>
        <p:spPr>
          <a:xfrm>
            <a:off x="7093580" y="241829"/>
            <a:ext cx="4552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7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نانوایی سنگکی </a:t>
            </a:r>
            <a:endParaRPr lang="en-US" sz="72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E50A4E-05EE-46C3-A60F-4C09002D0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078614"/>
              </p:ext>
            </p:extLst>
          </p:nvPr>
        </p:nvGraphicFramePr>
        <p:xfrm>
          <a:off x="1012894" y="429299"/>
          <a:ext cx="4879905" cy="600696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766320">
                  <a:extLst>
                    <a:ext uri="{9D8B030D-6E8A-4147-A177-3AD203B41FA5}">
                      <a16:colId xmlns:a16="http://schemas.microsoft.com/office/drawing/2014/main" val="544454393"/>
                    </a:ext>
                  </a:extLst>
                </a:gridCol>
                <a:gridCol w="2113585">
                  <a:extLst>
                    <a:ext uri="{9D8B030D-6E8A-4147-A177-3AD203B41FA5}">
                      <a16:colId xmlns:a16="http://schemas.microsoft.com/office/drawing/2014/main" val="1484596652"/>
                    </a:ext>
                  </a:extLst>
                </a:gridCol>
              </a:tblGrid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مبلغ دریافتی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تعداد نان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8906440"/>
                  </a:ext>
                </a:extLst>
              </a:tr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2000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4931254"/>
                  </a:ext>
                </a:extLst>
              </a:tr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4000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5073454"/>
                  </a:ext>
                </a:extLst>
              </a:tr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6000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6644737"/>
                  </a:ext>
                </a:extLst>
              </a:tr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8000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4131878"/>
                  </a:ext>
                </a:extLst>
              </a:tr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10000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9348401"/>
                  </a:ext>
                </a:extLst>
              </a:tr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12000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2154224"/>
                  </a:ext>
                </a:extLst>
              </a:tr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14000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6954497"/>
                  </a:ext>
                </a:extLst>
              </a:tr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16000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5075016"/>
                  </a:ext>
                </a:extLst>
              </a:tr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18000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0647137"/>
                  </a:ext>
                </a:extLst>
              </a:tr>
              <a:tr h="5460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20000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732626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8B96D071-685B-4142-B398-10BF6676F9B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186" y="2108613"/>
            <a:ext cx="3479094" cy="22392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8742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E0DDCA-D4B0-49F7-B944-3A5FF87E9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086971"/>
              </p:ext>
            </p:extLst>
          </p:nvPr>
        </p:nvGraphicFramePr>
        <p:xfrm>
          <a:off x="5335720" y="406686"/>
          <a:ext cx="4101353" cy="579227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226448">
                  <a:extLst>
                    <a:ext uri="{9D8B030D-6E8A-4147-A177-3AD203B41FA5}">
                      <a16:colId xmlns:a16="http://schemas.microsoft.com/office/drawing/2014/main" val="3502487736"/>
                    </a:ext>
                  </a:extLst>
                </a:gridCol>
                <a:gridCol w="1874905">
                  <a:extLst>
                    <a:ext uri="{9D8B030D-6E8A-4147-A177-3AD203B41FA5}">
                      <a16:colId xmlns:a16="http://schemas.microsoft.com/office/drawing/2014/main" val="3945329799"/>
                    </a:ext>
                  </a:extLst>
                </a:gridCol>
              </a:tblGrid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200" b="1">
                          <a:effectLst/>
                          <a:cs typeface="B Nazanin" panose="00000400000000000000" pitchFamily="2" charset="-78"/>
                        </a:rPr>
                        <a:t>مبلغ دریافتی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200" b="1" dirty="0">
                          <a:effectLst/>
                          <a:cs typeface="B Nazanin" panose="00000400000000000000" pitchFamily="2" charset="-78"/>
                        </a:rPr>
                        <a:t>تعدادسیخ کباب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3839300651"/>
                  </a:ext>
                </a:extLst>
              </a:tr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5000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3463759800"/>
                  </a:ext>
                </a:extLst>
              </a:tr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10000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360674401"/>
                  </a:ext>
                </a:extLst>
              </a:tr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15000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75259274"/>
                  </a:ext>
                </a:extLst>
              </a:tr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20000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586411979"/>
                  </a:ext>
                </a:extLst>
              </a:tr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25000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2739208129"/>
                  </a:ext>
                </a:extLst>
              </a:tr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30000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1291912503"/>
                  </a:ext>
                </a:extLst>
              </a:tr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35000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1854984330"/>
                  </a:ext>
                </a:extLst>
              </a:tr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40000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2610099769"/>
                  </a:ext>
                </a:extLst>
              </a:tr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45000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3458746602"/>
                  </a:ext>
                </a:extLst>
              </a:tr>
              <a:tr h="5265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50000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275182538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5FA4EA7-C8CF-4E0C-B792-6ADE85B00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174736"/>
              </p:ext>
            </p:extLst>
          </p:nvPr>
        </p:nvGraphicFramePr>
        <p:xfrm>
          <a:off x="553428" y="406686"/>
          <a:ext cx="3994659" cy="579337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92191">
                  <a:extLst>
                    <a:ext uri="{9D8B030D-6E8A-4147-A177-3AD203B41FA5}">
                      <a16:colId xmlns:a16="http://schemas.microsoft.com/office/drawing/2014/main" val="2778620877"/>
                    </a:ext>
                  </a:extLst>
                </a:gridCol>
                <a:gridCol w="1802468">
                  <a:extLst>
                    <a:ext uri="{9D8B030D-6E8A-4147-A177-3AD203B41FA5}">
                      <a16:colId xmlns:a16="http://schemas.microsoft.com/office/drawing/2014/main" val="1279253468"/>
                    </a:ext>
                  </a:extLst>
                </a:gridCol>
              </a:tblGrid>
              <a:tr h="57494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200" b="1" dirty="0">
                          <a:effectLst/>
                          <a:cs typeface="B Nazanin" panose="00000400000000000000" pitchFamily="2" charset="-78"/>
                        </a:rPr>
                        <a:t>مبلغ دریافتی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200" b="1">
                          <a:effectLst/>
                          <a:cs typeface="B Nazanin" panose="00000400000000000000" pitchFamily="2" charset="-78"/>
                        </a:rPr>
                        <a:t>تعدادسیخ کباب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688534362"/>
                  </a:ext>
                </a:extLst>
              </a:tr>
              <a:tr h="4936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55000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3103032259"/>
                  </a:ext>
                </a:extLst>
              </a:tr>
              <a:tr h="4936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60000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12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2837547370"/>
                  </a:ext>
                </a:extLst>
              </a:tr>
              <a:tr h="4936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65000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13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3393545390"/>
                  </a:ext>
                </a:extLst>
              </a:tr>
              <a:tr h="4936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70000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14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540617066"/>
                  </a:ext>
                </a:extLst>
              </a:tr>
              <a:tr h="4936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75000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15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3894130457"/>
                  </a:ext>
                </a:extLst>
              </a:tr>
              <a:tr h="4936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80000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16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433549395"/>
                  </a:ext>
                </a:extLst>
              </a:tr>
              <a:tr h="4936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85000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17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954946133"/>
                  </a:ext>
                </a:extLst>
              </a:tr>
              <a:tr h="4936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90000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18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1095074225"/>
                  </a:ext>
                </a:extLst>
              </a:tr>
              <a:tr h="4936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95000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19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1103868402"/>
                  </a:ext>
                </a:extLst>
              </a:tr>
              <a:tr h="4936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>
                          <a:effectLst/>
                          <a:cs typeface="B Nazanin" panose="00000400000000000000" pitchFamily="2" charset="-78"/>
                        </a:rPr>
                        <a:t>100000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b="1" dirty="0">
                          <a:effectLst/>
                          <a:cs typeface="B Nazanin" panose="00000400000000000000" pitchFamily="2" charset="-78"/>
                        </a:rPr>
                        <a:t>20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4" marR="61834" marT="0" marB="0" anchor="ctr"/>
                </a:tc>
                <a:extLst>
                  <a:ext uri="{0D108BD9-81ED-4DB2-BD59-A6C34878D82A}">
                    <a16:rowId xmlns:a16="http://schemas.microsoft.com/office/drawing/2014/main" val="57743381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ACAB1A-B74B-4840-8CF0-19DD2BAF75E4}"/>
              </a:ext>
            </a:extLst>
          </p:cNvPr>
          <p:cNvSpPr/>
          <p:nvPr/>
        </p:nvSpPr>
        <p:spPr>
          <a:xfrm>
            <a:off x="9628094" y="6321389"/>
            <a:ext cx="234859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</a:pP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باتشکر 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مدیریت کبابی </a:t>
            </a:r>
            <a:endParaRPr lang="en-US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74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740DD4B-8D6D-4FE1-A36E-38F2D5E7BE6A}"/>
                  </a:ext>
                </a:extLst>
              </p:cNvPr>
              <p:cNvSpPr/>
              <p:nvPr/>
            </p:nvSpPr>
            <p:spPr>
              <a:xfrm>
                <a:off x="309283" y="3274432"/>
                <a:ext cx="9654988" cy="15413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07000"/>
                  </a:lnSpc>
                  <a:tabLst>
                    <a:tab pos="11435080" algn="r"/>
                  </a:tabLst>
                </a:pPr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5000 </a:t>
                </a:r>
                <a14:m>
                  <m:oMath xmlns:m="http://schemas.openxmlformats.org/officeDocument/2006/math">
                    <m:r>
                      <a:rPr lang="fa-IR" sz="880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×</m:t>
                    </m:r>
                  </m:oMath>
                </a14:m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تعداد سیخ کباب</a:t>
                </a:r>
                <a:endParaRPr lang="en-US" sz="8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740DD4B-8D6D-4FE1-A36E-38F2D5E7BE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83" y="3274432"/>
                <a:ext cx="9654988" cy="1541319"/>
              </a:xfrm>
              <a:prstGeom prst="rect">
                <a:avLst/>
              </a:prstGeom>
              <a:blipFill>
                <a:blip r:embed="rId2"/>
                <a:stretch>
                  <a:fillRect l="-1641" t="-9486" r="-6061" b="-43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1E93086B-79C7-4CC3-AFC8-D36510B9E79A}"/>
              </a:ext>
            </a:extLst>
          </p:cNvPr>
          <p:cNvSpPr/>
          <p:nvPr/>
        </p:nvSpPr>
        <p:spPr>
          <a:xfrm>
            <a:off x="201704" y="870530"/>
            <a:ext cx="6320119" cy="12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tabLst>
                <a:tab pos="11435080" algn="r"/>
              </a:tabLst>
            </a:pPr>
            <a:r>
              <a:rPr lang="fa-IR" sz="7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= مبلغ دریافتی کباب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02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C278C30-0FF8-491D-8E2B-58A014A35DA5}"/>
              </a:ext>
            </a:extLst>
          </p:cNvPr>
          <p:cNvSpPr/>
          <p:nvPr/>
        </p:nvSpPr>
        <p:spPr>
          <a:xfrm>
            <a:off x="121022" y="803294"/>
            <a:ext cx="7853083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tabLst>
                <a:tab pos="11435080" algn="r"/>
              </a:tabLst>
            </a:pPr>
            <a:r>
              <a:rPr lang="fa-IR" sz="7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= مبلغ دریافتی سیخ گوجه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6F441BA-B674-4B55-BE14-4E930CB729F0}"/>
                  </a:ext>
                </a:extLst>
              </p:cNvPr>
              <p:cNvSpPr/>
              <p:nvPr/>
            </p:nvSpPr>
            <p:spPr>
              <a:xfrm>
                <a:off x="121022" y="3429000"/>
                <a:ext cx="9749117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/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1500 </a:t>
                </a:r>
                <a14:m>
                  <m:oMath xmlns:m="http://schemas.openxmlformats.org/officeDocument/2006/math">
                    <m:r>
                      <a:rPr lang="fa-IR" sz="880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×</m:t>
                    </m:r>
                  </m:oMath>
                </a14:m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تعداد سیخ گوجه </a:t>
                </a:r>
                <a:endParaRPr lang="en-US" sz="8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6F441BA-B674-4B55-BE14-4E930CB729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22" y="3429000"/>
                <a:ext cx="9749117" cy="1446550"/>
              </a:xfrm>
              <a:prstGeom prst="rect">
                <a:avLst/>
              </a:prstGeom>
              <a:blipFill>
                <a:blip r:embed="rId2"/>
                <a:stretch>
                  <a:fillRect l="-4440" t="-16456" r="-6004" b="-459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818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A94C33-D1B5-4646-A21D-26C7C3AE9241}"/>
              </a:ext>
            </a:extLst>
          </p:cNvPr>
          <p:cNvSpPr/>
          <p:nvPr/>
        </p:nvSpPr>
        <p:spPr>
          <a:xfrm>
            <a:off x="0" y="924317"/>
            <a:ext cx="5836023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tabLst>
                <a:tab pos="11435080" algn="r"/>
              </a:tabLst>
            </a:pPr>
            <a:r>
              <a:rPr lang="fa-IR" sz="7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= مبلغ دریافتی نان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65412C0-6F1D-4B80-8C58-42B6F691EE05}"/>
                  </a:ext>
                </a:extLst>
              </p:cNvPr>
              <p:cNvSpPr/>
              <p:nvPr/>
            </p:nvSpPr>
            <p:spPr>
              <a:xfrm>
                <a:off x="1559859" y="3209220"/>
                <a:ext cx="7557245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/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2000 </a:t>
                </a:r>
                <a14:m>
                  <m:oMath xmlns:m="http://schemas.openxmlformats.org/officeDocument/2006/math">
                    <m:r>
                      <a:rPr lang="fa-IR" sz="880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×</m:t>
                    </m:r>
                  </m:oMath>
                </a14:m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تعداد نان</a:t>
                </a:r>
                <a:endParaRPr lang="en-US" sz="8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65412C0-6F1D-4B80-8C58-42B6F691EE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859" y="3209220"/>
                <a:ext cx="7557245" cy="1446550"/>
              </a:xfrm>
              <a:prstGeom prst="rect">
                <a:avLst/>
              </a:prstGeom>
              <a:blipFill>
                <a:blip r:embed="rId2"/>
                <a:stretch>
                  <a:fillRect t="-16387" r="-7742" b="-45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887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55161A7-9BDF-4316-81A4-E02B7E5BB31D}"/>
                  </a:ext>
                </a:extLst>
              </p:cNvPr>
              <p:cNvSpPr/>
              <p:nvPr/>
            </p:nvSpPr>
            <p:spPr>
              <a:xfrm>
                <a:off x="3993776" y="2806434"/>
                <a:ext cx="5234773" cy="19859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07000"/>
                  </a:lnSpc>
                  <a:tabLst>
                    <a:tab pos="11435080" algn="r"/>
                  </a:tabLst>
                </a:pPr>
                <a:r>
                  <a:rPr lang="fa-IR" sz="115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𝑥</m:t>
                    </m:r>
                  </m:oMath>
                </a14:m>
                <a:r>
                  <a:rPr lang="fa-IR" sz="115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 5000  </a:t>
                </a:r>
                <a:endParaRPr lang="en-US" sz="11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55161A7-9BDF-4316-81A4-E02B7E5BB3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776" y="2806434"/>
                <a:ext cx="5234773" cy="1985928"/>
              </a:xfrm>
              <a:prstGeom prst="rect">
                <a:avLst/>
              </a:prstGeom>
              <a:blipFill>
                <a:blip r:embed="rId2"/>
                <a:stretch>
                  <a:fillRect l="-20605" t="-10123" r="-15134" b="-44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3DB3B4F2-4FDA-4BA0-BC0F-85DF32FD4657}"/>
              </a:ext>
            </a:extLst>
          </p:cNvPr>
          <p:cNvSpPr/>
          <p:nvPr/>
        </p:nvSpPr>
        <p:spPr>
          <a:xfrm>
            <a:off x="308689" y="886534"/>
            <a:ext cx="5592702" cy="1179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tabLst>
                <a:tab pos="11435080" algn="r"/>
              </a:tabLst>
            </a:pPr>
            <a:r>
              <a:rPr lang="fa-IR" sz="6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= مبلغ دریافتی کباب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75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A4C4EB-0008-46A5-A8DF-00A3150B3B34}"/>
              </a:ext>
            </a:extLst>
          </p:cNvPr>
          <p:cNvSpPr/>
          <p:nvPr/>
        </p:nvSpPr>
        <p:spPr>
          <a:xfrm>
            <a:off x="242047" y="805851"/>
            <a:ext cx="6481482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tabLst>
                <a:tab pos="11435080" algn="r"/>
              </a:tabLst>
            </a:pPr>
            <a:r>
              <a:rPr lang="fa-IR" sz="6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= مبلغ دریافتی سیخ گوجه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69E5101-780E-4AF3-ACD7-CAF2847110E3}"/>
                  </a:ext>
                </a:extLst>
              </p:cNvPr>
              <p:cNvSpPr/>
              <p:nvPr/>
            </p:nvSpPr>
            <p:spPr>
              <a:xfrm>
                <a:off x="5096435" y="2712304"/>
                <a:ext cx="4938937" cy="19859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07000"/>
                  </a:lnSpc>
                  <a:tabLst>
                    <a:tab pos="11435080" algn="r"/>
                  </a:tabLst>
                </a:pPr>
                <a:r>
                  <a:rPr lang="fa-IR" sz="115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5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𝑦</m:t>
                    </m:r>
                  </m:oMath>
                </a14:m>
                <a:r>
                  <a:rPr lang="fa-IR" sz="115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 1500  </a:t>
                </a:r>
                <a:endParaRPr lang="en-US" sz="11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69E5101-780E-4AF3-ACD7-CAF2847110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435" y="2712304"/>
                <a:ext cx="4938937" cy="1985928"/>
              </a:xfrm>
              <a:prstGeom prst="rect">
                <a:avLst/>
              </a:prstGeom>
              <a:blipFill>
                <a:blip r:embed="rId2"/>
                <a:stretch>
                  <a:fillRect l="-28272" t="-10123" r="-16049" b="-44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03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C573714-B1F0-4A6D-A853-FDFBDA5CECF1}"/>
              </a:ext>
            </a:extLst>
          </p:cNvPr>
          <p:cNvSpPr/>
          <p:nvPr/>
        </p:nvSpPr>
        <p:spPr>
          <a:xfrm>
            <a:off x="295835" y="711723"/>
            <a:ext cx="5202144" cy="1179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tabLst>
                <a:tab pos="11435080" algn="r"/>
              </a:tabLst>
            </a:pPr>
            <a:r>
              <a:rPr lang="fa-IR" sz="6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= مبلغ دریافتی نان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B417C43-E6A0-4552-A297-EC41328395E8}"/>
                  </a:ext>
                </a:extLst>
              </p:cNvPr>
              <p:cNvSpPr/>
              <p:nvPr/>
            </p:nvSpPr>
            <p:spPr>
              <a:xfrm>
                <a:off x="4854388" y="2436036"/>
                <a:ext cx="4938937" cy="19859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07000"/>
                  </a:lnSpc>
                  <a:tabLst>
                    <a:tab pos="11435080" algn="r"/>
                  </a:tabLst>
                </a:pPr>
                <a:r>
                  <a:rPr lang="fa-IR" sz="115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5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𝑧</m:t>
                    </m:r>
                  </m:oMath>
                </a14:m>
                <a:r>
                  <a:rPr lang="fa-IR" sz="115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 2000  </a:t>
                </a:r>
                <a:endParaRPr lang="en-US" sz="11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B417C43-E6A0-4552-A297-EC41328395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388" y="2436036"/>
                <a:ext cx="4938937" cy="1985928"/>
              </a:xfrm>
              <a:prstGeom prst="rect">
                <a:avLst/>
              </a:prstGeom>
              <a:blipFill>
                <a:blip r:embed="rId2"/>
                <a:stretch>
                  <a:fillRect l="-26017" t="-10154" r="-15906" b="-45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23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307B4B-E73E-4283-B9B6-6812F9E21D02}"/>
              </a:ext>
            </a:extLst>
          </p:cNvPr>
          <p:cNvSpPr/>
          <p:nvPr/>
        </p:nvSpPr>
        <p:spPr>
          <a:xfrm>
            <a:off x="295835" y="873088"/>
            <a:ext cx="5202144" cy="1179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tabLst>
                <a:tab pos="11435080" algn="r"/>
              </a:tabLst>
            </a:pPr>
            <a:r>
              <a:rPr lang="fa-IR" sz="6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= مبلغ دریافتی کل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5F239A-E25D-4177-80D8-C5FC804501C9}"/>
                  </a:ext>
                </a:extLst>
              </p:cNvPr>
              <p:cNvSpPr/>
              <p:nvPr/>
            </p:nvSpPr>
            <p:spPr>
              <a:xfrm>
                <a:off x="220009" y="2981245"/>
                <a:ext cx="10555940" cy="14096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07000"/>
                  </a:lnSpc>
                  <a:tabLst>
                    <a:tab pos="11435080" algn="r"/>
                  </a:tabLst>
                </a:pPr>
                <a:r>
                  <a:rPr lang="fa-IR" sz="80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8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𝑧</m:t>
                    </m:r>
                  </m:oMath>
                </a14:m>
                <a:r>
                  <a:rPr lang="fa-IR" sz="80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2000 + </a:t>
                </a:r>
                <a14:m>
                  <m:oMath xmlns:m="http://schemas.openxmlformats.org/officeDocument/2006/math">
                    <m:r>
                      <a:rPr lang="en-US" sz="8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𝑦</m:t>
                    </m:r>
                  </m:oMath>
                </a14:m>
                <a:r>
                  <a:rPr lang="fa-IR" sz="80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1500 +</a:t>
                </a:r>
                <a:r>
                  <a:rPr lang="en-US" sz="8000" dirty="0"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8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𝑥</m:t>
                    </m:r>
                  </m:oMath>
                </a14:m>
                <a:r>
                  <a:rPr lang="fa-IR" sz="80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5000 </a:t>
                </a:r>
                <a:endParaRPr lang="en-US" sz="8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5F239A-E25D-4177-80D8-C5FC804501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09" y="2981245"/>
                <a:ext cx="10555940" cy="1409617"/>
              </a:xfrm>
              <a:prstGeom prst="rect">
                <a:avLst/>
              </a:prstGeom>
              <a:blipFill>
                <a:blip r:embed="rId2"/>
                <a:stretch>
                  <a:fillRect l="-5427" t="-8658" r="-4965" b="-43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063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044E893-31DA-4BB1-A0A7-556E99F7C5D1}"/>
                  </a:ext>
                </a:extLst>
              </p:cNvPr>
              <p:cNvSpPr/>
              <p:nvPr/>
            </p:nvSpPr>
            <p:spPr>
              <a:xfrm>
                <a:off x="274125" y="2335933"/>
                <a:ext cx="10969033" cy="12779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07000"/>
                  </a:lnSpc>
                  <a:tabLst>
                    <a:tab pos="11435080" algn="r"/>
                  </a:tabLst>
                </a:pPr>
                <a:r>
                  <a:rPr lang="fa-IR" sz="72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7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𝑧</m:t>
                    </m:r>
                  </m:oMath>
                </a14:m>
                <a:r>
                  <a:rPr lang="fa-IR" sz="72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2000 + </a:t>
                </a:r>
                <a14:m>
                  <m:oMath xmlns:m="http://schemas.openxmlformats.org/officeDocument/2006/math">
                    <m:r>
                      <a:rPr lang="en-US" sz="7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𝑦</m:t>
                    </m:r>
                  </m:oMath>
                </a14:m>
                <a:r>
                  <a:rPr lang="fa-IR" sz="72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1500 + </a:t>
                </a:r>
                <a14:m>
                  <m:oMath xmlns:m="http://schemas.openxmlformats.org/officeDocument/2006/math">
                    <m:r>
                      <a:rPr lang="en-US" sz="7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𝑥</m:t>
                    </m:r>
                  </m:oMath>
                </a14:m>
                <a:r>
                  <a:rPr lang="fa-IR" sz="72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5000  = </a:t>
                </a:r>
                <a14:m>
                  <m:oMath xmlns:m="http://schemas.openxmlformats.org/officeDocument/2006/math">
                    <m:r>
                      <a:rPr lang="en-US" sz="7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𝑎</m:t>
                    </m:r>
                  </m:oMath>
                </a14:m>
                <a:endParaRPr lang="en-US" sz="7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044E893-31DA-4BB1-A0A7-556E99F7C5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25" y="2335933"/>
                <a:ext cx="10969033" cy="1277914"/>
              </a:xfrm>
              <a:prstGeom prst="rect">
                <a:avLst/>
              </a:prstGeom>
              <a:blipFill>
                <a:blip r:embed="rId2"/>
                <a:stretch>
                  <a:fillRect t="-8571" r="-4169" b="-4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590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2AB9725-70CC-47EA-AFEA-B1379D1C5933}"/>
                  </a:ext>
                </a:extLst>
              </p:cNvPr>
              <p:cNvSpPr/>
              <p:nvPr/>
            </p:nvSpPr>
            <p:spPr>
              <a:xfrm>
                <a:off x="215154" y="843310"/>
                <a:ext cx="9454699" cy="12779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07000"/>
                  </a:lnSpc>
                  <a:tabLst>
                    <a:tab pos="11435080" algn="r"/>
                  </a:tabLst>
                </a:pPr>
                <a:r>
                  <a:rPr lang="fa-IR" sz="72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7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𝑧</m:t>
                    </m:r>
                  </m:oMath>
                </a14:m>
                <a:r>
                  <a:rPr lang="fa-IR" sz="72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2000 + </a:t>
                </a:r>
                <a14:m>
                  <m:oMath xmlns:m="http://schemas.openxmlformats.org/officeDocument/2006/math">
                    <m:r>
                      <a:rPr lang="en-US" sz="7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𝑦</m:t>
                    </m:r>
                  </m:oMath>
                </a14:m>
                <a:r>
                  <a:rPr lang="fa-IR" sz="72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1500 + </a:t>
                </a:r>
                <a14:m>
                  <m:oMath xmlns:m="http://schemas.openxmlformats.org/officeDocument/2006/math">
                    <m:r>
                      <a:rPr lang="en-US" sz="7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𝑥</m:t>
                    </m:r>
                  </m:oMath>
                </a14:m>
                <a:r>
                  <a:rPr lang="fa-IR" sz="72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5000</a:t>
                </a:r>
                <a:endParaRPr lang="en-US" sz="7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2AB9725-70CC-47EA-AFEA-B1379D1C59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54" y="843310"/>
                <a:ext cx="9454699" cy="1277914"/>
              </a:xfrm>
              <a:prstGeom prst="rect">
                <a:avLst/>
              </a:prstGeom>
              <a:blipFill>
                <a:blip r:embed="rId2"/>
                <a:stretch>
                  <a:fillRect l="-3030" t="-8571" r="-4900" b="-4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BEA75D4B-ECB1-4577-AD88-6A7EBD954596}"/>
              </a:ext>
            </a:extLst>
          </p:cNvPr>
          <p:cNvSpPr/>
          <p:nvPr/>
        </p:nvSpPr>
        <p:spPr>
          <a:xfrm>
            <a:off x="1546411" y="2320251"/>
            <a:ext cx="7190685" cy="404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</a:pPr>
            <a:r>
              <a:rPr lang="fa-IR" sz="8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عبارت فوق یک عبارت جبری است که شامل </a:t>
            </a:r>
            <a:r>
              <a:rPr lang="fa-IR" sz="8000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3</a:t>
            </a:r>
            <a:r>
              <a:rPr lang="fa-IR" sz="8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جمله می­باشد. 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00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EDFBD5-AC17-4EC9-8EC2-CA40A39731B2}"/>
              </a:ext>
            </a:extLst>
          </p:cNvPr>
          <p:cNvSpPr/>
          <p:nvPr/>
        </p:nvSpPr>
        <p:spPr>
          <a:xfrm>
            <a:off x="400754" y="818830"/>
            <a:ext cx="5921023" cy="2170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  <a:tabLst>
                <a:tab pos="11435080" algn="r"/>
              </a:tabLst>
            </a:pPr>
            <a:r>
              <a:rPr lang="fa-IR" sz="8800" dirty="0">
                <a:cs typeface="B Nazanin" panose="00000400000000000000" pitchFamily="2" charset="-78"/>
              </a:rPr>
              <a:t>= مبلغ دریافتی</a:t>
            </a:r>
            <a:endParaRPr lang="en-US" sz="8800" dirty="0">
              <a:cs typeface="B Nazanin" panose="00000400000000000000" pitchFamily="2" charset="-78"/>
            </a:endParaRPr>
          </a:p>
          <a:p>
            <a:pPr algn="r" rtl="1">
              <a:lnSpc>
                <a:spcPct val="107000"/>
              </a:lnSpc>
              <a:tabLst>
                <a:tab pos="11435080" algn="r"/>
              </a:tabLst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45F609B-3C55-4AFD-8D5A-CF55F780153A}"/>
                  </a:ext>
                </a:extLst>
              </p:cNvPr>
              <p:cNvSpPr/>
              <p:nvPr/>
            </p:nvSpPr>
            <p:spPr>
              <a:xfrm>
                <a:off x="948267" y="3091152"/>
                <a:ext cx="8884355" cy="19859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07000"/>
                  </a:lnSpc>
                  <a:tabLst>
                    <a:tab pos="11435080" algn="r"/>
                  </a:tabLst>
                </a:pPr>
                <a:r>
                  <a:rPr lang="fa-IR" sz="11500" dirty="0">
                    <a:cs typeface="B Nazanin" panose="00000400000000000000" pitchFamily="2" charset="-78"/>
                  </a:rPr>
                  <a:t>2000 </a:t>
                </a:r>
                <a14:m>
                  <m:oMath xmlns:m="http://schemas.openxmlformats.org/officeDocument/2006/math">
                    <m:r>
                      <a:rPr lang="fa-IR" sz="1150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a-IR" sz="11500" dirty="0">
                    <a:cs typeface="B Nazanin" panose="00000400000000000000" pitchFamily="2" charset="-78"/>
                  </a:rPr>
                  <a:t> تعداد نان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45F609B-3C55-4AFD-8D5A-CF55F78015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267" y="3091152"/>
                <a:ext cx="8884355" cy="1985928"/>
              </a:xfrm>
              <a:prstGeom prst="rect">
                <a:avLst/>
              </a:prstGeom>
              <a:blipFill>
                <a:blip r:embed="rId2"/>
                <a:stretch>
                  <a:fillRect l="-10844" t="-10123" r="-8922" b="-44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28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0A7064-6879-4284-B325-59AB5DFEE64F}"/>
              </a:ext>
            </a:extLst>
          </p:cNvPr>
          <p:cNvSpPr/>
          <p:nvPr/>
        </p:nvSpPr>
        <p:spPr>
          <a:xfrm>
            <a:off x="7893424" y="376299"/>
            <a:ext cx="29986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7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کافی نت</a:t>
            </a:r>
            <a:endParaRPr lang="en-US" sz="7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3C2D7D-B159-44F2-B041-E8D420566046}"/>
              </a:ext>
            </a:extLst>
          </p:cNvPr>
          <p:cNvSpPr/>
          <p:nvPr/>
        </p:nvSpPr>
        <p:spPr>
          <a:xfrm>
            <a:off x="6856506" y="1876498"/>
            <a:ext cx="4504764" cy="816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4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ورودی کافی نت : 3000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BF23D69-62D4-4D5E-90C8-681F11CFD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913669"/>
              </p:ext>
            </p:extLst>
          </p:nvPr>
        </p:nvGraphicFramePr>
        <p:xfrm>
          <a:off x="627530" y="280926"/>
          <a:ext cx="5524914" cy="595421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680022">
                  <a:extLst>
                    <a:ext uri="{9D8B030D-6E8A-4147-A177-3AD203B41FA5}">
                      <a16:colId xmlns:a16="http://schemas.microsoft.com/office/drawing/2014/main" val="1833561634"/>
                    </a:ext>
                  </a:extLst>
                </a:gridCol>
                <a:gridCol w="1844892">
                  <a:extLst>
                    <a:ext uri="{9D8B030D-6E8A-4147-A177-3AD203B41FA5}">
                      <a16:colId xmlns:a16="http://schemas.microsoft.com/office/drawing/2014/main" val="4124313334"/>
                    </a:ext>
                  </a:extLst>
                </a:gridCol>
              </a:tblGrid>
              <a:tr h="47543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مبلغ­دریافتی : مبلغ15دقیقه­ها + ورودی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تعداد </a:t>
                      </a: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15 </a:t>
                      </a: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دقیقه­ها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2540503263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 dirty="0">
                          <a:effectLst/>
                          <a:cs typeface="B Nazanin" panose="00000400000000000000" pitchFamily="2" charset="-78"/>
                        </a:rPr>
                        <a:t>4000 = 1000 + 3000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3945732041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5000 = 2000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236086394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6000 = 3000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3698682598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7000 = 4000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1742260259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8000 = 5000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2528527830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9000 = 6000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2795247980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10000 = 7000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2687769061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11000 = 8000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3611316722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12000 = 9000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2721525290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13000 = 10000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1960701758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14000 = 11000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82538027"/>
                  </a:ext>
                </a:extLst>
              </a:tr>
              <a:tr h="450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effectLst/>
                          <a:cs typeface="B Nazanin" panose="00000400000000000000" pitchFamily="2" charset="-78"/>
                        </a:rPr>
                        <a:t>15000 = 12000 + 3000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12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6676" marR="56676" marT="0" marB="0" anchor="ctr"/>
                </a:tc>
                <a:extLst>
                  <a:ext uri="{0D108BD9-81ED-4DB2-BD59-A6C34878D82A}">
                    <a16:rowId xmlns:a16="http://schemas.microsoft.com/office/drawing/2014/main" val="165863075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4EA49BE-0B83-4585-A8FE-DA6B185677A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844" y="3163380"/>
            <a:ext cx="3253847" cy="20025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E0FDD64-6A98-4B23-87E6-5E5E439DAFD5}"/>
              </a:ext>
            </a:extLst>
          </p:cNvPr>
          <p:cNvSpPr/>
          <p:nvPr/>
        </p:nvSpPr>
        <p:spPr>
          <a:xfrm>
            <a:off x="6558844" y="6093005"/>
            <a:ext cx="235352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07000"/>
              </a:lnSpc>
            </a:pP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باتشکر 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مدیریت کافی نت </a:t>
            </a:r>
            <a:endParaRPr lang="en-US" sz="105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12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E5257AD-3C7C-47BF-A4B8-B25A1959EC17}"/>
                  </a:ext>
                </a:extLst>
              </p:cNvPr>
              <p:cNvSpPr/>
              <p:nvPr/>
            </p:nvSpPr>
            <p:spPr>
              <a:xfrm>
                <a:off x="846666" y="3171074"/>
                <a:ext cx="8991599" cy="10802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07000"/>
                  </a:lnSpc>
                  <a:tabLst>
                    <a:tab pos="11435080" algn="r"/>
                  </a:tabLst>
                </a:pPr>
                <a:r>
                  <a:rPr lang="fa-IR" sz="60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1000 </a:t>
                </a:r>
                <a14:m>
                  <m:oMath xmlns:m="http://schemas.openxmlformats.org/officeDocument/2006/math">
                    <m:r>
                      <a:rPr lang="fa-IR" sz="600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×</m:t>
                    </m:r>
                  </m:oMath>
                </a14:m>
                <a:r>
                  <a:rPr lang="fa-IR" sz="60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تعداد 15 دقیقه­ها + 3000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E5257AD-3C7C-47BF-A4B8-B25A1959EC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666" y="3171074"/>
                <a:ext cx="8991599" cy="1080296"/>
              </a:xfrm>
              <a:prstGeom prst="rect">
                <a:avLst/>
              </a:prstGeom>
              <a:blipFill>
                <a:blip r:embed="rId2"/>
                <a:stretch>
                  <a:fillRect l="-542" t="-7345" r="-4136" b="-412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414B133F-0939-4004-B370-7347F0D65D6B}"/>
              </a:ext>
            </a:extLst>
          </p:cNvPr>
          <p:cNvSpPr/>
          <p:nvPr/>
        </p:nvSpPr>
        <p:spPr>
          <a:xfrm>
            <a:off x="541867" y="1055895"/>
            <a:ext cx="4120444" cy="1179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tabLst>
                <a:tab pos="11435080" algn="r"/>
              </a:tabLst>
            </a:pPr>
            <a:r>
              <a:rPr lang="fa-IR" sz="6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= مبلغ دریافتی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73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049CE-CD7B-424B-9846-BE241B01F7BA}"/>
              </a:ext>
            </a:extLst>
          </p:cNvPr>
          <p:cNvSpPr/>
          <p:nvPr/>
        </p:nvSpPr>
        <p:spPr>
          <a:xfrm>
            <a:off x="270934" y="762384"/>
            <a:ext cx="4120444" cy="1179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tabLst>
                <a:tab pos="11435080" algn="r"/>
              </a:tabLst>
            </a:pPr>
            <a:r>
              <a:rPr lang="fa-IR" sz="6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= مبلغ دریافتی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759E49-8EE0-45A2-93EB-DE35ABCB14E8}"/>
              </a:ext>
            </a:extLst>
          </p:cNvPr>
          <p:cNvSpPr/>
          <p:nvPr/>
        </p:nvSpPr>
        <p:spPr>
          <a:xfrm>
            <a:off x="812800" y="2497976"/>
            <a:ext cx="929075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115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b</a:t>
            </a:r>
            <a:r>
              <a:rPr lang="en-US" sz="11500" dirty="0"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1500" dirty="0"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1000 + 3000</a:t>
            </a:r>
            <a:endParaRPr lang="en-US" sz="115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075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2713E7-E0BD-4694-B0E8-2BAED4D93FFB}"/>
              </a:ext>
            </a:extLst>
          </p:cNvPr>
          <p:cNvSpPr/>
          <p:nvPr/>
        </p:nvSpPr>
        <p:spPr>
          <a:xfrm>
            <a:off x="191911" y="2249621"/>
            <a:ext cx="10938934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11500" dirty="0">
                <a:cs typeface="B Nazanin" panose="00000400000000000000" pitchFamily="2" charset="-78"/>
              </a:rPr>
              <a:t>b</a:t>
            </a:r>
            <a:r>
              <a:rPr lang="fa-IR" sz="11500" dirty="0">
                <a:cs typeface="B Nazanin" panose="00000400000000000000" pitchFamily="2" charset="-78"/>
              </a:rPr>
              <a:t>1000 + 3000 </a:t>
            </a:r>
            <a:r>
              <a:rPr lang="en-US" sz="11500" dirty="0">
                <a:cs typeface="B Nazanin" panose="00000400000000000000" pitchFamily="2" charset="-78"/>
              </a:rPr>
              <a:t>=</a:t>
            </a:r>
            <a:r>
              <a:rPr lang="fa-IR" sz="11500" dirty="0">
                <a:cs typeface="B Nazanin" panose="00000400000000000000" pitchFamily="2" charset="-78"/>
              </a:rPr>
              <a:t> </a:t>
            </a:r>
            <a:r>
              <a:rPr lang="en-US" sz="11500" dirty="0">
                <a:cs typeface="B Nazanin" panose="00000400000000000000" pitchFamily="2" charset="-78"/>
              </a:rPr>
              <a:t>C</a:t>
            </a:r>
            <a:r>
              <a:rPr lang="fa-IR" sz="11500" dirty="0">
                <a:cs typeface="B Nazanin" panose="00000400000000000000" pitchFamily="2" charset="-78"/>
              </a:rPr>
              <a:t> </a:t>
            </a:r>
            <a:endParaRPr lang="en-US" sz="115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054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9E34966-0553-4D14-8AB8-66F7073F3EE5}"/>
              </a:ext>
            </a:extLst>
          </p:cNvPr>
          <p:cNvSpPr/>
          <p:nvPr/>
        </p:nvSpPr>
        <p:spPr>
          <a:xfrm>
            <a:off x="327377" y="703043"/>
            <a:ext cx="929075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115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b</a:t>
            </a:r>
            <a:r>
              <a:rPr lang="en-US" sz="11500" dirty="0"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1500" dirty="0"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1000 + 3000</a:t>
            </a:r>
            <a:endParaRPr lang="en-US" sz="11500" dirty="0">
              <a:cs typeface="B Nazanin" panose="000004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899800-DAFD-4225-917D-A654A8F7EB3E}"/>
              </a:ext>
            </a:extLst>
          </p:cNvPr>
          <p:cNvSpPr/>
          <p:nvPr/>
        </p:nvSpPr>
        <p:spPr>
          <a:xfrm>
            <a:off x="2517424" y="2802308"/>
            <a:ext cx="5904980" cy="3352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</a:pPr>
            <a:r>
              <a:rPr lang="fa-IR" sz="6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عبارت فوق یک عبارت جبری است که شامل </a:t>
            </a:r>
            <a:r>
              <a:rPr lang="fa-IR" sz="6600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</a:t>
            </a:r>
            <a:r>
              <a:rPr lang="fa-IR" sz="6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جمله است.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005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9BC9D7F-3252-4F4F-9545-2C33AF98C6C0}"/>
                  </a:ext>
                </a:extLst>
              </p:cNvPr>
              <p:cNvSpPr/>
              <p:nvPr/>
            </p:nvSpPr>
            <p:spPr>
              <a:xfrm>
                <a:off x="440267" y="1014815"/>
                <a:ext cx="696524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fa-IR" sz="4000" dirty="0">
                    <a:cs typeface="B Nazanin" panose="00000400000000000000" pitchFamily="2" charset="-78"/>
                  </a:rPr>
                  <a:t> 4 =  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40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40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40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fa-IR" sz="4000" dirty="0">
                    <a:cs typeface="B Nazanin" panose="00000400000000000000" pitchFamily="2" charset="-78"/>
                  </a:rPr>
                  <a:t> = محیط مربع </a:t>
                </a:r>
                <a:endParaRPr lang="en-US" sz="40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9BC9D7F-3252-4F4F-9545-2C33AF98C6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67" y="1014815"/>
                <a:ext cx="6965244" cy="707886"/>
              </a:xfrm>
              <a:prstGeom prst="rect">
                <a:avLst/>
              </a:prstGeom>
              <a:blipFill>
                <a:blip r:embed="rId2"/>
                <a:stretch>
                  <a:fillRect l="-4899" t="-11966" b="-3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8D4A9BC-2D06-49BF-B6CF-DB121DFEAF06}"/>
                  </a:ext>
                </a:extLst>
              </p:cNvPr>
              <p:cNvSpPr/>
              <p:nvPr/>
            </p:nvSpPr>
            <p:spPr>
              <a:xfrm>
                <a:off x="440267" y="2779868"/>
                <a:ext cx="539609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fa-IR" sz="4000" dirty="0">
                    <a:cs typeface="B Nazanin" panose="00000400000000000000" pitchFamily="2" charset="-78"/>
                  </a:rPr>
                  <a:t> = مساحت مربع </a:t>
                </a:r>
                <a:endParaRPr lang="en-US" sz="40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8D4A9BC-2D06-49BF-B6CF-DB121DFEAF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67" y="2779868"/>
                <a:ext cx="5396090" cy="707886"/>
              </a:xfrm>
              <a:prstGeom prst="rect">
                <a:avLst/>
              </a:prstGeom>
              <a:blipFill>
                <a:blip r:embed="rId3"/>
                <a:stretch>
                  <a:fillRect l="-6328" t="-12069" b="-3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17BAE29-ECB2-4B65-ACB3-49C7706578E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351" y="3724189"/>
            <a:ext cx="2715894" cy="2629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647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F141A7C-C55C-4C11-8612-475F676C27B7}"/>
                  </a:ext>
                </a:extLst>
              </p:cNvPr>
              <p:cNvSpPr/>
              <p:nvPr/>
            </p:nvSpPr>
            <p:spPr>
              <a:xfrm>
                <a:off x="440267" y="1014815"/>
                <a:ext cx="7845777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14:m>
                  <m:oMath xmlns:m="http://schemas.openxmlformats.org/officeDocument/2006/math"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B Nazanin" panose="00000400000000000000" pitchFamily="2" charset="-78"/>
                          </a:rPr>
                          <m:t>𝑒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B Nazanin" panose="00000400000000000000" pitchFamily="2" charset="-78"/>
                          </a:rPr>
                          <m:t>+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B Nazanin" panose="00000400000000000000" pitchFamily="2" charset="-78"/>
                          </a:rPr>
                          <m:t>𝑓</m:t>
                        </m:r>
                      </m:e>
                    </m:d>
                  </m:oMath>
                </a14:m>
                <a:r>
                  <a:rPr lang="fa-IR" sz="4000" dirty="0">
                    <a:cs typeface="B Nazanin" panose="00000400000000000000" pitchFamily="2" charset="-78"/>
                  </a:rPr>
                  <a:t> 2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B Nazanin" panose="00000400000000000000" pitchFamily="2" charset="-78"/>
                          </a:rPr>
                          <m:t>𝑒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B Nazanin" panose="00000400000000000000" pitchFamily="2" charset="-78"/>
                          </a:rPr>
                          <m:t>+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B Nazanin" panose="00000400000000000000" pitchFamily="2" charset="-78"/>
                          </a:rPr>
                          <m:t>𝑓</m:t>
                        </m:r>
                      </m:e>
                    </m:d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B Nazanin" panose="00000400000000000000" pitchFamily="2" charset="-78"/>
                      </a:rPr>
                      <m:t>×</m:t>
                    </m:r>
                  </m:oMath>
                </a14:m>
                <a:r>
                  <a:rPr lang="fa-IR" sz="4000" dirty="0">
                    <a:cs typeface="B Nazanin" panose="00000400000000000000" pitchFamily="2" charset="-78"/>
                  </a:rPr>
                  <a:t>2 = محیط مستطیل </a:t>
                </a:r>
                <a:endParaRPr lang="en-US" sz="40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F141A7C-C55C-4C11-8612-475F676C27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67" y="1014815"/>
                <a:ext cx="7845777" cy="707886"/>
              </a:xfrm>
              <a:prstGeom prst="rect">
                <a:avLst/>
              </a:prstGeom>
              <a:blipFill>
                <a:blip r:embed="rId2"/>
                <a:stretch>
                  <a:fillRect l="-4196" t="-11966" b="-3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D285452-C28B-43B7-A52D-B8C6B2921B0C}"/>
                  </a:ext>
                </a:extLst>
              </p:cNvPr>
              <p:cNvSpPr/>
              <p:nvPr/>
            </p:nvSpPr>
            <p:spPr>
              <a:xfrm>
                <a:off x="440267" y="2779868"/>
                <a:ext cx="59944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fa-IR" sz="4000" dirty="0"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fa-IR" sz="4000" dirty="0">
                    <a:cs typeface="B Nazanin" panose="00000400000000000000" pitchFamily="2" charset="-78"/>
                  </a:rPr>
                  <a:t> = مساحت مستطیل </a:t>
                </a:r>
                <a:endParaRPr lang="en-US" sz="40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D285452-C28B-43B7-A52D-B8C6B2921B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67" y="2779868"/>
                <a:ext cx="5994400" cy="707886"/>
              </a:xfrm>
              <a:prstGeom prst="rect">
                <a:avLst/>
              </a:prstGeom>
              <a:blipFill>
                <a:blip r:embed="rId3"/>
                <a:stretch>
                  <a:fillRect l="-5589" t="-12069" r="-1728" b="-3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6F45F99F-777B-4D41-BEB7-4B7FFBD3CD2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257" y="3826509"/>
            <a:ext cx="3535432" cy="2016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388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C996A4-8783-4424-84CF-8B23817FF9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78489"/>
            <a:ext cx="2212622" cy="177708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8018B1C-57E1-4CB9-A793-48FEA7A76E62}"/>
                  </a:ext>
                </a:extLst>
              </p:cNvPr>
              <p:cNvSpPr/>
              <p:nvPr/>
            </p:nvSpPr>
            <p:spPr>
              <a:xfrm>
                <a:off x="440267" y="1014815"/>
                <a:ext cx="527191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fa-IR" sz="4000" dirty="0"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fa-IR" sz="4000" dirty="0">
                    <a:cs typeface="B Nazanin" panose="00000400000000000000" pitchFamily="2" charset="-78"/>
                  </a:rPr>
                  <a:t> 2  =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a-IR" sz="4000" dirty="0">
                    <a:cs typeface="B Nazanin" panose="00000400000000000000" pitchFamily="2" charset="-78"/>
                  </a:rPr>
                  <a:t> 2 = محیط دایره </a:t>
                </a:r>
                <a:endParaRPr lang="en-US" sz="40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8018B1C-57E1-4CB9-A793-48FEA7A76E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67" y="1014815"/>
                <a:ext cx="5271911" cy="707886"/>
              </a:xfrm>
              <a:prstGeom prst="rect">
                <a:avLst/>
              </a:prstGeom>
              <a:blipFill>
                <a:blip r:embed="rId3"/>
                <a:stretch>
                  <a:fillRect l="-6474" t="-11966" r="-1850" b="-3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863BC1B-A20F-490A-815A-1C8DC0198C2D}"/>
                  </a:ext>
                </a:extLst>
              </p:cNvPr>
              <p:cNvSpPr/>
              <p:nvPr/>
            </p:nvSpPr>
            <p:spPr>
              <a:xfrm>
                <a:off x="440267" y="2779868"/>
                <a:ext cx="59944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fa-IR" sz="4000" dirty="0"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fa-IR" sz="4000" dirty="0">
                    <a:cs typeface="B Nazanin" panose="00000400000000000000" pitchFamily="2" charset="-78"/>
                  </a:rPr>
                  <a:t> = مساحت دایره </a:t>
                </a:r>
                <a:endParaRPr lang="en-US" sz="40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863BC1B-A20F-490A-815A-1C8DC0198C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67" y="2779868"/>
                <a:ext cx="5994400" cy="707886"/>
              </a:xfrm>
              <a:prstGeom prst="rect">
                <a:avLst/>
              </a:prstGeom>
              <a:blipFill>
                <a:blip r:embed="rId4"/>
                <a:stretch>
                  <a:fillRect l="-5793" t="-12069" b="-3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20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91C3CE-D7FD-4670-8A89-E91A70730198}"/>
                  </a:ext>
                </a:extLst>
              </p:cNvPr>
              <p:cNvSpPr/>
              <p:nvPr/>
            </p:nvSpPr>
            <p:spPr>
              <a:xfrm>
                <a:off x="1535288" y="3524342"/>
                <a:ext cx="8048978" cy="1179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07000"/>
                  </a:lnSpc>
                </a:pPr>
                <a:r>
                  <a:rPr lang="fa-IR" sz="66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عدد الگو = 2 </a:t>
                </a:r>
                <a14:m>
                  <m:oMath xmlns:m="http://schemas.openxmlformats.org/officeDocument/2006/math">
                    <m:r>
                      <a:rPr lang="en-US" sz="6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×</m:t>
                    </m:r>
                  </m:oMath>
                </a14:m>
                <a:r>
                  <a:rPr lang="fa-IR" sz="66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شماره­ی عدد </a:t>
                </a:r>
                <a:endParaRPr lang="en-US" sz="6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91C3CE-D7FD-4670-8A89-E91A707301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288" y="3524342"/>
                <a:ext cx="8048978" cy="1179105"/>
              </a:xfrm>
              <a:prstGeom prst="rect">
                <a:avLst/>
              </a:prstGeom>
              <a:blipFill>
                <a:blip r:embed="rId2"/>
                <a:stretch>
                  <a:fillRect l="-3788" t="-8247" r="-5152" b="-41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5E7A53AD-3CD8-4A69-AC04-D19753EFF9D2}"/>
              </a:ext>
            </a:extLst>
          </p:cNvPr>
          <p:cNvSpPr/>
          <p:nvPr/>
        </p:nvSpPr>
        <p:spPr>
          <a:xfrm>
            <a:off x="1015998" y="1156071"/>
            <a:ext cx="7902223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 . . و 8 و 6 و 4 و 2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03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FB775C6-BE99-467B-B539-ED4D214A6884}"/>
                  </a:ext>
                </a:extLst>
              </p:cNvPr>
              <p:cNvSpPr/>
              <p:nvPr/>
            </p:nvSpPr>
            <p:spPr>
              <a:xfrm>
                <a:off x="609600" y="696302"/>
                <a:ext cx="3917245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8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  <m:r>
                      <a:rPr lang="en-US" sz="8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×</m:t>
                    </m:r>
                    <m:r>
                      <a:rPr lang="fa-IR" sz="8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 </m:t>
                    </m:r>
                  </m:oMath>
                </a14:m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2</a:t>
                </a:r>
                <a:endParaRPr lang="en-US" sz="88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FB775C6-BE99-467B-B539-ED4D214A68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696302"/>
                <a:ext cx="3917245" cy="1446550"/>
              </a:xfrm>
              <a:prstGeom prst="rect">
                <a:avLst/>
              </a:prstGeom>
              <a:blipFill>
                <a:blip r:embed="rId2"/>
                <a:stretch>
                  <a:fillRect t="-16387" b="-45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858D5F1-924B-47EF-BE80-1B21D4F20D13}"/>
                  </a:ext>
                </a:extLst>
              </p:cNvPr>
              <p:cNvSpPr/>
              <p:nvPr/>
            </p:nvSpPr>
            <p:spPr>
              <a:xfrm>
                <a:off x="4690532" y="2807325"/>
                <a:ext cx="2974624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2</a:t>
                </a:r>
                <a:r>
                  <a:rPr lang="en-US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8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×</m:t>
                    </m:r>
                    <m:r>
                      <a:rPr lang="en-US" sz="8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endParaRPr lang="en-US" sz="88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858D5F1-924B-47EF-BE80-1B21D4F20D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532" y="2807325"/>
                <a:ext cx="2974624" cy="1446550"/>
              </a:xfrm>
              <a:prstGeom prst="rect">
                <a:avLst/>
              </a:prstGeom>
              <a:blipFill>
                <a:blip r:embed="rId3"/>
                <a:stretch>
                  <a:fillRect l="-19467" t="-16456" b="-46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B9C24C5-7EE9-4E2C-9C71-59F53F88FE27}"/>
                  </a:ext>
                </a:extLst>
              </p:cNvPr>
              <p:cNvSpPr/>
              <p:nvPr/>
            </p:nvSpPr>
            <p:spPr>
              <a:xfrm>
                <a:off x="1698976" y="4700254"/>
                <a:ext cx="1981201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2</a:t>
                </a:r>
                <a:r>
                  <a:rPr lang="en-US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8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endParaRPr lang="en-US" sz="88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B9C24C5-7EE9-4E2C-9C71-59F53F88FE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976" y="4700254"/>
                <a:ext cx="1981201" cy="1446550"/>
              </a:xfrm>
              <a:prstGeom prst="rect">
                <a:avLst/>
              </a:prstGeom>
              <a:blipFill>
                <a:blip r:embed="rId4"/>
                <a:stretch>
                  <a:fillRect l="-29538" t="-16456" b="-46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3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0466B-9704-4EBE-8801-CFDEE978C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75733"/>
            <a:ext cx="5334180" cy="1320800"/>
          </a:xfrm>
        </p:spPr>
        <p:txBody>
          <a:bodyPr>
            <a:noAutofit/>
          </a:bodyPr>
          <a:lstStyle/>
          <a:p>
            <a:pPr algn="r"/>
            <a:r>
              <a:rPr lang="fa-IR" sz="8800" dirty="0">
                <a:solidFill>
                  <a:schemeClr val="tx1"/>
                </a:solidFill>
                <a:cs typeface="B Nazanin" panose="00000400000000000000" pitchFamily="2" charset="-78"/>
              </a:rPr>
              <a:t>= مبلغ دریافتی</a:t>
            </a:r>
            <a:endParaRPr lang="en-US" sz="8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FBFDDC9-13D4-456B-A029-8A0414573553}"/>
                  </a:ext>
                </a:extLst>
              </p:cNvPr>
              <p:cNvSpPr/>
              <p:nvPr/>
            </p:nvSpPr>
            <p:spPr>
              <a:xfrm>
                <a:off x="1354668" y="2717013"/>
                <a:ext cx="8624710" cy="2646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/>
                <a:r>
                  <a:rPr lang="fa-IR" sz="16600" dirty="0">
                    <a:cs typeface="B Nazanin" panose="00000400000000000000" pitchFamily="2" charset="-78"/>
                  </a:rPr>
                  <a:t>2000 </a:t>
                </a:r>
                <a14:m>
                  <m:oMath xmlns:m="http://schemas.openxmlformats.org/officeDocument/2006/math">
                    <m:r>
                      <a:rPr lang="en-US" sz="16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600" i="1">
                        <a:latin typeface="Cambria Math" panose="02040503050406030204" pitchFamily="18" charset="0"/>
                      </a:rPr>
                      <m:t> ×</m:t>
                    </m:r>
                  </m:oMath>
                </a14:m>
                <a:endParaRPr lang="en-US" sz="166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FBFDDC9-13D4-456B-A029-8A04145735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668" y="2717013"/>
                <a:ext cx="8624710" cy="2646878"/>
              </a:xfrm>
              <a:prstGeom prst="rect">
                <a:avLst/>
              </a:prstGeom>
              <a:blipFill>
                <a:blip r:embed="rId2"/>
                <a:stretch>
                  <a:fillRect t="-17972" r="-13710" b="-49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686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558DFE4-186F-49B0-8664-C9A0876F8656}"/>
              </a:ext>
            </a:extLst>
          </p:cNvPr>
          <p:cNvSpPr/>
          <p:nvPr/>
        </p:nvSpPr>
        <p:spPr>
          <a:xfrm>
            <a:off x="1061155" y="1019622"/>
            <a:ext cx="8398933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 . . و 12 و 9 و 6 و 3 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2223898-C27A-4A4D-A1D5-CD6E76642E33}"/>
                  </a:ext>
                </a:extLst>
              </p:cNvPr>
              <p:cNvSpPr/>
              <p:nvPr/>
            </p:nvSpPr>
            <p:spPr>
              <a:xfrm>
                <a:off x="1450621" y="3955187"/>
                <a:ext cx="1981201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3</a:t>
                </a:r>
                <a:r>
                  <a:rPr lang="en-US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8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endParaRPr lang="en-US" sz="8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2223898-C27A-4A4D-A1D5-CD6E76642E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621" y="3955187"/>
                <a:ext cx="1981201" cy="1446550"/>
              </a:xfrm>
              <a:prstGeom prst="rect">
                <a:avLst/>
              </a:prstGeom>
              <a:blipFill>
                <a:blip r:embed="rId2"/>
                <a:stretch>
                  <a:fillRect l="-29538" t="-16456" b="-46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884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A1C104B-D1F4-40D4-9485-775A336C32F2}"/>
                  </a:ext>
                </a:extLst>
              </p:cNvPr>
              <p:cNvSpPr/>
              <p:nvPr/>
            </p:nvSpPr>
            <p:spPr>
              <a:xfrm>
                <a:off x="1574799" y="4056788"/>
                <a:ext cx="1981201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4</a:t>
                </a:r>
                <a:r>
                  <a:rPr lang="en-US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8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endParaRPr lang="en-US" sz="8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A1C104B-D1F4-40D4-9485-775A336C32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799" y="4056788"/>
                <a:ext cx="1981201" cy="1446550"/>
              </a:xfrm>
              <a:prstGeom prst="rect">
                <a:avLst/>
              </a:prstGeom>
              <a:blipFill>
                <a:blip r:embed="rId2"/>
                <a:stretch>
                  <a:fillRect l="-29231" t="-16387" b="-45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65CF027C-2D12-4F90-970F-DB9A333AA99E}"/>
              </a:ext>
            </a:extLst>
          </p:cNvPr>
          <p:cNvSpPr/>
          <p:nvPr/>
        </p:nvSpPr>
        <p:spPr>
          <a:xfrm>
            <a:off x="1043846" y="1055897"/>
            <a:ext cx="8179176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 . . و 16 و 12 و 8 و 4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77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8D43FF2-02D7-4840-AAFF-73A46BD6B54D}"/>
                  </a:ext>
                </a:extLst>
              </p:cNvPr>
              <p:cNvSpPr/>
              <p:nvPr/>
            </p:nvSpPr>
            <p:spPr>
              <a:xfrm>
                <a:off x="1619954" y="4159186"/>
                <a:ext cx="1981201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5</a:t>
                </a:r>
                <a:r>
                  <a:rPr lang="en-US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8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endParaRPr lang="en-US" sz="8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8D43FF2-02D7-4840-AAFF-73A46BD6B5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954" y="4159186"/>
                <a:ext cx="1981201" cy="1446550"/>
              </a:xfrm>
              <a:prstGeom prst="rect">
                <a:avLst/>
              </a:prstGeom>
              <a:blipFill>
                <a:blip r:embed="rId2"/>
                <a:stretch>
                  <a:fillRect l="-29538" t="-16387" b="-45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38F4379A-66CB-4D24-961E-7ED140B8E155}"/>
              </a:ext>
            </a:extLst>
          </p:cNvPr>
          <p:cNvSpPr/>
          <p:nvPr/>
        </p:nvSpPr>
        <p:spPr>
          <a:xfrm>
            <a:off x="516215" y="1157496"/>
            <a:ext cx="8876139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 . . و 20 و 15 و 10 و 5 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09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116F980-B15D-4C42-B604-19D0836A9E59}"/>
                  </a:ext>
                </a:extLst>
              </p:cNvPr>
              <p:cNvSpPr/>
              <p:nvPr/>
            </p:nvSpPr>
            <p:spPr>
              <a:xfrm>
                <a:off x="1574799" y="4056788"/>
                <a:ext cx="1981201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a-IR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6</a:t>
                </a:r>
                <a:r>
                  <a:rPr lang="en-US" sz="8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8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endParaRPr lang="en-US" sz="8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116F980-B15D-4C42-B604-19D0836A9E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799" y="4056788"/>
                <a:ext cx="1981201" cy="1446550"/>
              </a:xfrm>
              <a:prstGeom prst="rect">
                <a:avLst/>
              </a:prstGeom>
              <a:blipFill>
                <a:blip r:embed="rId2"/>
                <a:stretch>
                  <a:fillRect l="-29231" t="-16387" b="-45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B1820E0D-746E-4A0C-8C25-1835C9789124}"/>
              </a:ext>
            </a:extLst>
          </p:cNvPr>
          <p:cNvSpPr/>
          <p:nvPr/>
        </p:nvSpPr>
        <p:spPr>
          <a:xfrm>
            <a:off x="594233" y="1354662"/>
            <a:ext cx="8978745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 . . و 24 و 18 و 12 و 6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04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6C10384-C3CA-4DB5-9067-ABA83E0F2FBF}"/>
                  </a:ext>
                </a:extLst>
              </p:cNvPr>
              <p:cNvSpPr/>
              <p:nvPr/>
            </p:nvSpPr>
            <p:spPr>
              <a:xfrm>
                <a:off x="1422400" y="3910033"/>
                <a:ext cx="3115734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1- </a:t>
                </a:r>
                <a14:m>
                  <m:oMath xmlns:m="http://schemas.openxmlformats.org/officeDocument/2006/math">
                    <m:r>
                      <a:rPr lang="en-US" sz="8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:r>
                  <a:rPr lang="fa-IR" sz="8800" dirty="0">
                    <a:cs typeface="B Nazanin" panose="00000400000000000000" pitchFamily="2" charset="-78"/>
                  </a:rPr>
                  <a:t>4</a:t>
                </a:r>
                <a:endParaRPr lang="en-US" sz="88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6C10384-C3CA-4DB5-9067-ABA83E0F2F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400" y="3910033"/>
                <a:ext cx="3115734" cy="1446550"/>
              </a:xfrm>
              <a:prstGeom prst="rect">
                <a:avLst/>
              </a:prstGeom>
              <a:blipFill>
                <a:blip r:embed="rId2"/>
                <a:stretch>
                  <a:fillRect l="-18395" t="-16387" r="-10568" b="-45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CD7D719E-4595-4F1C-91CA-86B2352D28F1}"/>
              </a:ext>
            </a:extLst>
          </p:cNvPr>
          <p:cNvSpPr/>
          <p:nvPr/>
        </p:nvSpPr>
        <p:spPr>
          <a:xfrm>
            <a:off x="638452" y="1092579"/>
            <a:ext cx="8686171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 . . و 15 و 11 و 7 و 3 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66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2780229-F5E5-4AB7-8E19-2858F69F531C}"/>
                  </a:ext>
                </a:extLst>
              </p:cNvPr>
              <p:cNvSpPr/>
              <p:nvPr/>
            </p:nvSpPr>
            <p:spPr>
              <a:xfrm>
                <a:off x="1535289" y="4000344"/>
                <a:ext cx="3115734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1+ </a:t>
                </a:r>
                <a14:m>
                  <m:oMath xmlns:m="http://schemas.openxmlformats.org/officeDocument/2006/math">
                    <m:r>
                      <a:rPr lang="en-US" sz="8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:r>
                  <a:rPr lang="fa-IR" sz="8800" dirty="0">
                    <a:cs typeface="B Nazanin" panose="00000400000000000000" pitchFamily="2" charset="-78"/>
                  </a:rPr>
                  <a:t>4</a:t>
                </a:r>
                <a:endParaRPr lang="en-US" sz="88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2780229-F5E5-4AB7-8E19-2858F69F53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289" y="4000344"/>
                <a:ext cx="3115734" cy="1446550"/>
              </a:xfrm>
              <a:prstGeom prst="rect">
                <a:avLst/>
              </a:prstGeom>
              <a:blipFill>
                <a:blip r:embed="rId2"/>
                <a:stretch>
                  <a:fillRect l="-18591" t="-16387" r="-10372" b="-45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F58B4115-E974-4D17-A2FF-CF0D97E574A0}"/>
              </a:ext>
            </a:extLst>
          </p:cNvPr>
          <p:cNvSpPr/>
          <p:nvPr/>
        </p:nvSpPr>
        <p:spPr>
          <a:xfrm>
            <a:off x="514274" y="1044608"/>
            <a:ext cx="8731326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 . . و 17 و 13 و 9 و 5 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5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D85740E-F62E-43C0-9903-BF6C251FA6BE}"/>
                  </a:ext>
                </a:extLst>
              </p:cNvPr>
              <p:cNvSpPr/>
              <p:nvPr/>
            </p:nvSpPr>
            <p:spPr>
              <a:xfrm>
                <a:off x="1670756" y="4149990"/>
                <a:ext cx="3115734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2- </a:t>
                </a:r>
                <a14:m>
                  <m:oMath xmlns:m="http://schemas.openxmlformats.org/officeDocument/2006/math">
                    <m:r>
                      <a:rPr lang="en-US" sz="8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:r>
                  <a:rPr lang="fa-IR" sz="8800" dirty="0">
                    <a:cs typeface="B Nazanin" panose="00000400000000000000" pitchFamily="2" charset="-78"/>
                  </a:rPr>
                  <a:t>6</a:t>
                </a:r>
                <a:endParaRPr lang="en-US" sz="88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D85740E-F62E-43C0-9903-BF6C251FA6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756" y="4149990"/>
                <a:ext cx="3115734" cy="1446550"/>
              </a:xfrm>
              <a:prstGeom prst="rect">
                <a:avLst/>
              </a:prstGeom>
              <a:blipFill>
                <a:blip r:embed="rId2"/>
                <a:stretch>
                  <a:fillRect l="-18395" t="-16456" r="-9198" b="-46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D1ADFA12-9548-42AC-9DE6-2C1D0B49AD70}"/>
              </a:ext>
            </a:extLst>
          </p:cNvPr>
          <p:cNvSpPr/>
          <p:nvPr/>
        </p:nvSpPr>
        <p:spPr>
          <a:xfrm>
            <a:off x="408137" y="1261460"/>
            <a:ext cx="9209997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 . . و 22 و 16 و 10 و 4 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54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5DCB64C-D02E-43A2-9218-1475E7A1817D}"/>
                  </a:ext>
                </a:extLst>
              </p:cNvPr>
              <p:cNvSpPr/>
              <p:nvPr/>
            </p:nvSpPr>
            <p:spPr>
              <a:xfrm>
                <a:off x="1670756" y="4149990"/>
                <a:ext cx="3115734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3+ </a:t>
                </a:r>
                <a14:m>
                  <m:oMath xmlns:m="http://schemas.openxmlformats.org/officeDocument/2006/math">
                    <m:r>
                      <a:rPr lang="en-US" sz="8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:r>
                  <a:rPr lang="fa-IR" sz="8800" dirty="0">
                    <a:cs typeface="B Nazanin" panose="00000400000000000000" pitchFamily="2" charset="-78"/>
                  </a:rPr>
                  <a:t>7</a:t>
                </a:r>
                <a:endParaRPr lang="en-US" sz="88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5DCB64C-D02E-43A2-9218-1475E7A18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756" y="4149990"/>
                <a:ext cx="3115734" cy="1446550"/>
              </a:xfrm>
              <a:prstGeom prst="rect">
                <a:avLst/>
              </a:prstGeom>
              <a:blipFill>
                <a:blip r:embed="rId2"/>
                <a:stretch>
                  <a:fillRect l="-18395" t="-16456" r="-10568" b="-46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8996EFBF-C82A-4B0C-9DEE-2C21184298FD}"/>
              </a:ext>
            </a:extLst>
          </p:cNvPr>
          <p:cNvSpPr/>
          <p:nvPr/>
        </p:nvSpPr>
        <p:spPr>
          <a:xfrm>
            <a:off x="473004" y="1261460"/>
            <a:ext cx="9178996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 . . و 31 و 24 و 17 و 10 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08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C580797-3E72-4B4D-93BE-A83C208E3F09}"/>
                  </a:ext>
                </a:extLst>
              </p:cNvPr>
              <p:cNvSpPr/>
              <p:nvPr/>
            </p:nvSpPr>
            <p:spPr>
              <a:xfrm>
                <a:off x="1670756" y="4149990"/>
                <a:ext cx="3115734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3- </a:t>
                </a:r>
                <a14:m>
                  <m:oMath xmlns:m="http://schemas.openxmlformats.org/officeDocument/2006/math">
                    <m:r>
                      <a:rPr lang="en-US" sz="8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:r>
                  <a:rPr lang="fa-IR" sz="8800" dirty="0">
                    <a:cs typeface="B Nazanin" panose="00000400000000000000" pitchFamily="2" charset="-78"/>
                  </a:rPr>
                  <a:t>8</a:t>
                </a:r>
                <a:endParaRPr lang="en-US" sz="88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C580797-3E72-4B4D-93BE-A83C208E3F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756" y="4149990"/>
                <a:ext cx="3115734" cy="1446550"/>
              </a:xfrm>
              <a:prstGeom prst="rect">
                <a:avLst/>
              </a:prstGeom>
              <a:blipFill>
                <a:blip r:embed="rId2"/>
                <a:stretch>
                  <a:fillRect l="-18395" t="-16456" r="-10568" b="-46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B102AFFA-98AD-4163-A638-7DA5AACF3DBA}"/>
              </a:ext>
            </a:extLst>
          </p:cNvPr>
          <p:cNvSpPr/>
          <p:nvPr/>
        </p:nvSpPr>
        <p:spPr>
          <a:xfrm>
            <a:off x="572661" y="1261460"/>
            <a:ext cx="8955161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 . . و 29 و 21 و 13 و 5 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96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BADA895-3706-402F-BFC9-B4CBCED126FE}"/>
                  </a:ext>
                </a:extLst>
              </p:cNvPr>
              <p:cNvSpPr/>
              <p:nvPr/>
            </p:nvSpPr>
            <p:spPr>
              <a:xfrm>
                <a:off x="1670756" y="4149990"/>
                <a:ext cx="3115734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5+ </a:t>
                </a:r>
                <a14:m>
                  <m:oMath xmlns:m="http://schemas.openxmlformats.org/officeDocument/2006/math">
                    <m:r>
                      <a:rPr lang="en-US" sz="8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𝑛</m:t>
                    </m:r>
                  </m:oMath>
                </a14:m>
                <a:r>
                  <a:rPr lang="fa-IR" sz="8800" dirty="0">
                    <a:latin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:r>
                  <a:rPr lang="fa-IR" sz="8800" dirty="0">
                    <a:cs typeface="B Nazanin" panose="00000400000000000000" pitchFamily="2" charset="-78"/>
                  </a:rPr>
                  <a:t>9</a:t>
                </a:r>
                <a:endParaRPr lang="en-US" sz="88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BADA895-3706-402F-BFC9-B4CBCED126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756" y="4149990"/>
                <a:ext cx="3115734" cy="1446550"/>
              </a:xfrm>
              <a:prstGeom prst="rect">
                <a:avLst/>
              </a:prstGeom>
              <a:blipFill>
                <a:blip r:embed="rId2"/>
                <a:stretch>
                  <a:fillRect l="-18395" t="-16456" r="-10568" b="-46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4DF298F6-68E3-46AC-A98C-C50F0626031F}"/>
              </a:ext>
            </a:extLst>
          </p:cNvPr>
          <p:cNvSpPr/>
          <p:nvPr/>
        </p:nvSpPr>
        <p:spPr>
          <a:xfrm>
            <a:off x="140547" y="1152506"/>
            <a:ext cx="9291886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07000"/>
              </a:lnSpc>
            </a:pPr>
            <a:r>
              <a:rPr lang="fa-IR" sz="88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 . . و 31 و 32 و 23 و 14 </a:t>
            </a:r>
            <a:endParaRPr lang="en-US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32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35CEB27-5AF8-4041-9394-6C749860D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75733"/>
            <a:ext cx="5334180" cy="1320800"/>
          </a:xfrm>
        </p:spPr>
        <p:txBody>
          <a:bodyPr>
            <a:noAutofit/>
          </a:bodyPr>
          <a:lstStyle/>
          <a:p>
            <a:pPr algn="r"/>
            <a:r>
              <a:rPr lang="fa-IR" sz="8800" dirty="0">
                <a:solidFill>
                  <a:schemeClr val="tx1"/>
                </a:solidFill>
                <a:cs typeface="B Nazanin" panose="00000400000000000000" pitchFamily="2" charset="-78"/>
              </a:rPr>
              <a:t>= مبلغ دریافتی</a:t>
            </a:r>
            <a:endParaRPr lang="en-US" sz="8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6EBC6D7-D9D6-41FE-B523-0751EF966F2C}"/>
                  </a:ext>
                </a:extLst>
              </p:cNvPr>
              <p:cNvSpPr/>
              <p:nvPr/>
            </p:nvSpPr>
            <p:spPr>
              <a:xfrm>
                <a:off x="1512711" y="2863769"/>
                <a:ext cx="8108335" cy="2646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/>
                <a14:m>
                  <m:oMath xmlns:m="http://schemas.openxmlformats.org/officeDocument/2006/math">
                    <m:r>
                      <a:rPr lang="fa-IR" sz="16600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×</m:t>
                    </m:r>
                    <m:r>
                      <a:rPr lang="en-US" sz="16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𝑥</m:t>
                    </m:r>
                  </m:oMath>
                </a14:m>
                <a:r>
                  <a:rPr lang="en-US" sz="16600" dirty="0">
                    <a:latin typeface="B Nazanin" panose="00000400000000000000" pitchFamily="2" charset="-78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:r>
                  <a:rPr lang="fa-IR" sz="166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2000 </a:t>
                </a:r>
                <a:endParaRPr lang="en-US" sz="166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6EBC6D7-D9D6-41FE-B523-0751EF966F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711" y="2863769"/>
                <a:ext cx="8108335" cy="2646878"/>
              </a:xfrm>
              <a:prstGeom prst="rect">
                <a:avLst/>
              </a:prstGeom>
              <a:blipFill>
                <a:blip r:embed="rId2"/>
                <a:stretch>
                  <a:fillRect l="-17293" t="-17972" b="-49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25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6A89C36-4224-46C5-BF65-4EEEFD8E3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75733"/>
            <a:ext cx="5334180" cy="1320800"/>
          </a:xfrm>
        </p:spPr>
        <p:txBody>
          <a:bodyPr>
            <a:noAutofit/>
          </a:bodyPr>
          <a:lstStyle/>
          <a:p>
            <a:pPr algn="r"/>
            <a:r>
              <a:rPr lang="fa-IR" sz="8800" dirty="0">
                <a:solidFill>
                  <a:schemeClr val="tx1"/>
                </a:solidFill>
                <a:cs typeface="B Nazanin" panose="00000400000000000000" pitchFamily="2" charset="-78"/>
              </a:rPr>
              <a:t>= مبلغ دریافتی</a:t>
            </a:r>
            <a:endParaRPr lang="en-US" sz="8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5BC24FA-567B-498D-824C-2A2B10A2D465}"/>
                  </a:ext>
                </a:extLst>
              </p:cNvPr>
              <p:cNvSpPr/>
              <p:nvPr/>
            </p:nvSpPr>
            <p:spPr>
              <a:xfrm>
                <a:off x="2619023" y="2525103"/>
                <a:ext cx="7498735" cy="2646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/>
                <a:r>
                  <a:rPr lang="fa-IR" sz="166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𝑥</m:t>
                    </m:r>
                  </m:oMath>
                </a14:m>
                <a:r>
                  <a:rPr lang="fa-IR" sz="166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2000   </a:t>
                </a:r>
                <a:endParaRPr lang="en-US" sz="166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5BC24FA-567B-498D-824C-2A2B10A2D4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023" y="2525103"/>
                <a:ext cx="7498735" cy="2646878"/>
              </a:xfrm>
              <a:prstGeom prst="rect">
                <a:avLst/>
              </a:prstGeom>
              <a:blipFill>
                <a:blip r:embed="rId2"/>
                <a:stretch>
                  <a:fillRect l="-21057" t="-17972" r="-15691" b="-497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66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8F71DE5-4ECF-4B35-A45E-0775E801F37D}"/>
                  </a:ext>
                </a:extLst>
              </p:cNvPr>
              <p:cNvSpPr/>
              <p:nvPr/>
            </p:nvSpPr>
            <p:spPr>
              <a:xfrm>
                <a:off x="338667" y="1904213"/>
                <a:ext cx="9527823" cy="2646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/>
                <a14:m>
                  <m:oMath xmlns:m="http://schemas.openxmlformats.org/officeDocument/2006/math">
                    <m:r>
                      <a:rPr lang="en-US" sz="166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a-IR" sz="16600" dirty="0">
                    <a:cs typeface="B Nazanin" panose="00000400000000000000" pitchFamily="2" charset="-78"/>
                  </a:rPr>
                  <a:t> 2000 = </a:t>
                </a:r>
                <a14:m>
                  <m:oMath xmlns:m="http://schemas.openxmlformats.org/officeDocument/2006/math">
                    <m:r>
                      <a:rPr lang="en-US" sz="16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166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8F71DE5-4ECF-4B35-A45E-0775E801F3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67" y="1904213"/>
                <a:ext cx="9527823" cy="2646878"/>
              </a:xfrm>
              <a:prstGeom prst="rect">
                <a:avLst/>
              </a:prstGeom>
              <a:blipFill>
                <a:blip r:embed="rId2"/>
                <a:stretch>
                  <a:fillRect t="-17701" b="-49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04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11422F-D37C-4FDD-A65F-2426B5574C72}"/>
              </a:ext>
            </a:extLst>
          </p:cNvPr>
          <p:cNvSpPr/>
          <p:nvPr/>
        </p:nvSpPr>
        <p:spPr>
          <a:xfrm>
            <a:off x="3100169" y="157428"/>
            <a:ext cx="64080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8000" dirty="0">
                <a:latin typeface="Calibri" panose="020F0502020204030204" pitchFamily="34" charset="0"/>
                <a:cs typeface="B Nazanin" panose="00000400000000000000" pitchFamily="2" charset="-78"/>
              </a:rPr>
              <a:t>یک جمله جبری : </a:t>
            </a:r>
            <a:endParaRPr lang="en-US" sz="8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5A7ADB-CB9A-4B79-B1DA-5849A31AD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35111" y="231422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EFB5AB9-97AF-4E8E-B952-8E96CC1BC943}"/>
              </a:ext>
            </a:extLst>
          </p:cNvPr>
          <p:cNvGrpSpPr/>
          <p:nvPr/>
        </p:nvGrpSpPr>
        <p:grpSpPr>
          <a:xfrm>
            <a:off x="3765688" y="3308460"/>
            <a:ext cx="3819012" cy="1048387"/>
            <a:chOff x="0" y="0"/>
            <a:chExt cx="2496755" cy="809939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D4C5E73-3D61-46F5-A41A-71279708164F}"/>
                </a:ext>
              </a:extLst>
            </p:cNvPr>
            <p:cNvCxnSpPr/>
            <p:nvPr/>
          </p:nvCxnSpPr>
          <p:spPr>
            <a:xfrm flipH="1">
              <a:off x="0" y="0"/>
              <a:ext cx="725829" cy="80993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9356D1B-1459-4D59-BB43-8230D773F94F}"/>
                </a:ext>
              </a:extLst>
            </p:cNvPr>
            <p:cNvCxnSpPr/>
            <p:nvPr/>
          </p:nvCxnSpPr>
          <p:spPr>
            <a:xfrm>
              <a:off x="1439360" y="0"/>
              <a:ext cx="1057395" cy="80962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Rectangle 5">
            <a:extLst>
              <a:ext uri="{FF2B5EF4-FFF2-40B4-BE49-F238E27FC236}">
                <a16:creationId xmlns:a16="http://schemas.microsoft.com/office/drawing/2014/main" id="{EDD5EC1D-BB9E-41E9-B3AF-E98AA0DE2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626" y="4063681"/>
            <a:ext cx="811632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4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4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4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4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4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4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4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4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4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4763" algn="r"/>
              </a:tabLst>
            </a:pPr>
            <a:r>
              <a:rPr kumimoji="0" lang="fa-IR" alt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متغیر            ضریب عددی</a:t>
            </a:r>
            <a:endParaRPr kumimoji="0" lang="fa-I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2BEEAE3-8B79-4038-AD8B-13FBAACC3F0F}"/>
                  </a:ext>
                </a:extLst>
              </p:cNvPr>
              <p:cNvSpPr/>
              <p:nvPr/>
            </p:nvSpPr>
            <p:spPr>
              <a:xfrm>
                <a:off x="2935111" y="1616061"/>
                <a:ext cx="4356269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/>
                <a:r>
                  <a:rPr lang="fa-IR" sz="96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9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𝑥</m:t>
                    </m:r>
                  </m:oMath>
                </a14:m>
                <a:r>
                  <a:rPr lang="fa-IR" sz="96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2000   </a:t>
                </a:r>
                <a:endParaRPr lang="en-US" sz="9600" dirty="0">
                  <a:cs typeface="B Nazanin" panose="00000400000000000000" pitchFamily="2" charset="-78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2BEEAE3-8B79-4038-AD8B-13FBAACC3F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111" y="1616061"/>
                <a:ext cx="4356269" cy="1569660"/>
              </a:xfrm>
              <a:prstGeom prst="rect">
                <a:avLst/>
              </a:prstGeom>
              <a:blipFill>
                <a:blip r:embed="rId2"/>
                <a:stretch>
                  <a:fillRect l="-21538" t="-16279" r="-14685" b="-46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682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AF08C6-E37A-4B5B-9604-9E67C402ADD4}"/>
              </a:ext>
            </a:extLst>
          </p:cNvPr>
          <p:cNvSpPr/>
          <p:nvPr/>
        </p:nvSpPr>
        <p:spPr>
          <a:xfrm>
            <a:off x="3820517" y="188260"/>
            <a:ext cx="77051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7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نان داغ </a:t>
            </a:r>
            <a:r>
              <a:rPr lang="fa-IR" sz="7200" b="1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fa-IR" sz="7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کباب داغ</a:t>
            </a:r>
            <a:endParaRPr lang="en-US" sz="7200" b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D0F07BC-280A-47BD-8A6E-D790FFC28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136212"/>
              </p:ext>
            </p:extLst>
          </p:nvPr>
        </p:nvGraphicFramePr>
        <p:xfrm>
          <a:off x="666317" y="790980"/>
          <a:ext cx="4658717" cy="555603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640932">
                  <a:extLst>
                    <a:ext uri="{9D8B030D-6E8A-4147-A177-3AD203B41FA5}">
                      <a16:colId xmlns:a16="http://schemas.microsoft.com/office/drawing/2014/main" val="544454393"/>
                    </a:ext>
                  </a:extLst>
                </a:gridCol>
                <a:gridCol w="2017785">
                  <a:extLst>
                    <a:ext uri="{9D8B030D-6E8A-4147-A177-3AD203B41FA5}">
                      <a16:colId xmlns:a16="http://schemas.microsoft.com/office/drawing/2014/main" val="1484596652"/>
                    </a:ext>
                  </a:extLst>
                </a:gridCol>
              </a:tblGrid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مبلغ دریافتی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تعداد نان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8906440"/>
                  </a:ext>
                </a:extLst>
              </a:tr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2000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4931254"/>
                  </a:ext>
                </a:extLst>
              </a:tr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4000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5073454"/>
                  </a:ext>
                </a:extLst>
              </a:tr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6000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6644737"/>
                  </a:ext>
                </a:extLst>
              </a:tr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8000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4131878"/>
                  </a:ext>
                </a:extLst>
              </a:tr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10000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9348401"/>
                  </a:ext>
                </a:extLst>
              </a:tr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12000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2154224"/>
                  </a:ext>
                </a:extLst>
              </a:tr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14000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6954497"/>
                  </a:ext>
                </a:extLst>
              </a:tr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16000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5075016"/>
                  </a:ext>
                </a:extLst>
              </a:tr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18000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0647137"/>
                  </a:ext>
                </a:extLst>
              </a:tr>
              <a:tr h="5050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>
                          <a:effectLst/>
                          <a:cs typeface="B Nazanin" panose="00000400000000000000" pitchFamily="2" charset="-78"/>
                        </a:rPr>
                        <a:t>20000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732626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4441C9B8-7BFF-455B-B950-C2DAD0C2A9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588" y="2210675"/>
            <a:ext cx="2901767" cy="21144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7455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BDEF1F-1F10-482B-927A-8392AA04F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17600"/>
              </p:ext>
            </p:extLst>
          </p:nvPr>
        </p:nvGraphicFramePr>
        <p:xfrm>
          <a:off x="4573113" y="591502"/>
          <a:ext cx="4572000" cy="56749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388555">
                  <a:extLst>
                    <a:ext uri="{9D8B030D-6E8A-4147-A177-3AD203B41FA5}">
                      <a16:colId xmlns:a16="http://schemas.microsoft.com/office/drawing/2014/main" val="833273556"/>
                    </a:ext>
                  </a:extLst>
                </a:gridCol>
                <a:gridCol w="2183445">
                  <a:extLst>
                    <a:ext uri="{9D8B030D-6E8A-4147-A177-3AD203B41FA5}">
                      <a16:colId xmlns:a16="http://schemas.microsoft.com/office/drawing/2014/main" val="1432511972"/>
                    </a:ext>
                  </a:extLst>
                </a:gridCol>
              </a:tblGrid>
              <a:tr h="4043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مبلغ دریافتی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تعدادسیخ گوجه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963082534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1500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1624326318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>
                          <a:effectLst/>
                          <a:cs typeface="B Nazanin" panose="00000400000000000000" pitchFamily="2" charset="-78"/>
                        </a:rPr>
                        <a:t>3000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2115413989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>
                          <a:effectLst/>
                          <a:cs typeface="B Nazanin" panose="00000400000000000000" pitchFamily="2" charset="-78"/>
                        </a:rPr>
                        <a:t>4500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1048795153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>
                          <a:effectLst/>
                          <a:cs typeface="B Nazanin" panose="00000400000000000000" pitchFamily="2" charset="-78"/>
                        </a:rPr>
                        <a:t>6000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782453900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>
                          <a:effectLst/>
                          <a:cs typeface="B Nazanin" panose="00000400000000000000" pitchFamily="2" charset="-78"/>
                        </a:rPr>
                        <a:t>7500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322882067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>
                          <a:effectLst/>
                          <a:cs typeface="B Nazanin" panose="00000400000000000000" pitchFamily="2" charset="-78"/>
                        </a:rPr>
                        <a:t>9000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3218285046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>
                          <a:effectLst/>
                          <a:cs typeface="B Nazanin" panose="00000400000000000000" pitchFamily="2" charset="-78"/>
                        </a:rPr>
                        <a:t>10500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4246571939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>
                          <a:effectLst/>
                          <a:cs typeface="B Nazanin" panose="00000400000000000000" pitchFamily="2" charset="-78"/>
                        </a:rPr>
                        <a:t>12000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1859453164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>
                          <a:effectLst/>
                          <a:cs typeface="B Nazanin" panose="00000400000000000000" pitchFamily="2" charset="-78"/>
                        </a:rPr>
                        <a:t>13500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2352946837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>
                          <a:effectLst/>
                          <a:cs typeface="B Nazanin" panose="00000400000000000000" pitchFamily="2" charset="-78"/>
                        </a:rPr>
                        <a:t>15000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200" dirty="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835" marR="61835" marT="0" marB="0" anchor="ctr"/>
                </a:tc>
                <a:extLst>
                  <a:ext uri="{0D108BD9-81ED-4DB2-BD59-A6C34878D82A}">
                    <a16:rowId xmlns:a16="http://schemas.microsoft.com/office/drawing/2014/main" val="360177561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46F615B-B569-438D-AA0A-23D799B0899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76" y="1927121"/>
            <a:ext cx="3308127" cy="23218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27888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645</Words>
  <Application>Microsoft Office PowerPoint</Application>
  <PresentationFormat>Widescreen</PresentationFormat>
  <Paragraphs>210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B Nazanin</vt:lpstr>
      <vt:lpstr>Calibri</vt:lpstr>
      <vt:lpstr>Cambria Math</vt:lpstr>
      <vt:lpstr>Trebuchet MS</vt:lpstr>
      <vt:lpstr>Wingdings 3</vt:lpstr>
      <vt:lpstr>Facet</vt:lpstr>
      <vt:lpstr>PowerPoint Presentation</vt:lpstr>
      <vt:lpstr>PowerPoint Presentation</vt:lpstr>
      <vt:lpstr>= مبلغ دریافتی</vt:lpstr>
      <vt:lpstr>= مبلغ دریافتی</vt:lpstr>
      <vt:lpstr>= مبلغ دریافتی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EBS</dc:creator>
  <cp:lastModifiedBy>EBS</cp:lastModifiedBy>
  <cp:revision>56</cp:revision>
  <dcterms:created xsi:type="dcterms:W3CDTF">2019-10-01T04:20:37Z</dcterms:created>
  <dcterms:modified xsi:type="dcterms:W3CDTF">2019-10-01T08:04:14Z</dcterms:modified>
</cp:coreProperties>
</file>